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31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7" r:id="rId27"/>
    <p:sldId id="317" r:id="rId28"/>
    <p:sldId id="283" r:id="rId29"/>
    <p:sldId id="320" r:id="rId30"/>
    <p:sldId id="319" r:id="rId31"/>
    <p:sldId id="285" r:id="rId32"/>
    <p:sldId id="286" r:id="rId33"/>
    <p:sldId id="315" r:id="rId34"/>
    <p:sldId id="288" r:id="rId35"/>
    <p:sldId id="289" r:id="rId36"/>
    <p:sldId id="290" r:id="rId37"/>
    <p:sldId id="291" r:id="rId38"/>
    <p:sldId id="292" r:id="rId39"/>
    <p:sldId id="293" r:id="rId40"/>
    <p:sldId id="316" r:id="rId41"/>
    <p:sldId id="313" r:id="rId42"/>
    <p:sldId id="295" r:id="rId4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7" autoAdjust="0"/>
    <p:restoredTop sz="94654"/>
  </p:normalViewPr>
  <p:slideViewPr>
    <p:cSldViewPr>
      <p:cViewPr varScale="1">
        <p:scale>
          <a:sx n="117" d="100"/>
          <a:sy n="117" d="100"/>
        </p:scale>
        <p:origin x="1830" y="108"/>
      </p:cViewPr>
      <p:guideLst>
        <p:guide orient="horz" pos="2880"/>
        <p:guide pos="216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9A961-F087-544B-8AD6-AAD3C8475BF9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47F92-4F80-BC43-BD89-748E5574D9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53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47F92-4F80-BC43-BD89-748E5574D97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126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47F92-4F80-BC43-BD89-748E5574D970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133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63545" y="2285936"/>
            <a:ext cx="3216909" cy="1092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977" y="278066"/>
            <a:ext cx="8996045" cy="11709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jpeg"/><Relationship Id="rId18" Type="http://schemas.openxmlformats.org/officeDocument/2006/relationships/image" Target="../media/image57.jpeg"/><Relationship Id="rId26" Type="http://schemas.openxmlformats.org/officeDocument/2006/relationships/image" Target="../media/image65.png"/><Relationship Id="rId21" Type="http://schemas.openxmlformats.org/officeDocument/2006/relationships/image" Target="../media/image60.jpeg"/><Relationship Id="rId34" Type="http://schemas.openxmlformats.org/officeDocument/2006/relationships/image" Target="../media/image73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17" Type="http://schemas.openxmlformats.org/officeDocument/2006/relationships/image" Target="../media/image56.jpeg"/><Relationship Id="rId25" Type="http://schemas.openxmlformats.org/officeDocument/2006/relationships/image" Target="../media/image64.jpeg"/><Relationship Id="rId33" Type="http://schemas.openxmlformats.org/officeDocument/2006/relationships/image" Target="../media/image72.jpeg"/><Relationship Id="rId2" Type="http://schemas.openxmlformats.org/officeDocument/2006/relationships/image" Target="../media/image41.png"/><Relationship Id="rId16" Type="http://schemas.openxmlformats.org/officeDocument/2006/relationships/image" Target="../media/image55.jpeg"/><Relationship Id="rId20" Type="http://schemas.openxmlformats.org/officeDocument/2006/relationships/image" Target="../media/image59.jpeg"/><Relationship Id="rId29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jpeg"/><Relationship Id="rId5" Type="http://schemas.openxmlformats.org/officeDocument/2006/relationships/image" Target="../media/image44.jpeg"/><Relationship Id="rId15" Type="http://schemas.openxmlformats.org/officeDocument/2006/relationships/image" Target="../media/image54.jpeg"/><Relationship Id="rId23" Type="http://schemas.openxmlformats.org/officeDocument/2006/relationships/image" Target="../media/image62.jpeg"/><Relationship Id="rId28" Type="http://schemas.openxmlformats.org/officeDocument/2006/relationships/image" Target="../media/image67.jpeg"/><Relationship Id="rId36" Type="http://schemas.openxmlformats.org/officeDocument/2006/relationships/image" Target="../media/image75.jpeg"/><Relationship Id="rId10" Type="http://schemas.openxmlformats.org/officeDocument/2006/relationships/image" Target="../media/image49.jpeg"/><Relationship Id="rId19" Type="http://schemas.openxmlformats.org/officeDocument/2006/relationships/image" Target="../media/image58.jpeg"/><Relationship Id="rId31" Type="http://schemas.openxmlformats.org/officeDocument/2006/relationships/image" Target="../media/image70.jpe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53.jpeg"/><Relationship Id="rId22" Type="http://schemas.openxmlformats.org/officeDocument/2006/relationships/image" Target="../media/image61.jpeg"/><Relationship Id="rId27" Type="http://schemas.openxmlformats.org/officeDocument/2006/relationships/image" Target="../media/image66.jpeg"/><Relationship Id="rId30" Type="http://schemas.openxmlformats.org/officeDocument/2006/relationships/image" Target="../media/image69.jpeg"/><Relationship Id="rId35" Type="http://schemas.openxmlformats.org/officeDocument/2006/relationships/image" Target="../media/image74.jpeg"/><Relationship Id="rId8" Type="http://schemas.openxmlformats.org/officeDocument/2006/relationships/image" Target="../media/image47.jpeg"/><Relationship Id="rId3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3.jpg"/><Relationship Id="rId4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A9D54-9E5A-4335-9013-8075BEC7D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1700" y="1066800"/>
            <a:ext cx="4800600" cy="3693319"/>
          </a:xfrm>
        </p:spPr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6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LIBERTÉ</a:t>
            </a:r>
            <a:r>
              <a:rPr lang="fr-FR" sz="6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lang="fr-FR" sz="6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DE </a:t>
            </a:r>
            <a:r>
              <a:rPr lang="fr-FR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CONSCIENCE</a:t>
            </a:r>
            <a:r>
              <a:rPr lang="fr-FR" sz="6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br>
              <a:rPr lang="fr-FR" sz="6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6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&amp;</a:t>
            </a:r>
            <a:r>
              <a:rPr lang="fr-FR" sz="6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br>
              <a:rPr lang="fr-FR" sz="6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6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LAÏCITÉ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468C9F2-D7AF-4DB5-BFCA-938F0D9C4592}"/>
              </a:ext>
            </a:extLst>
          </p:cNvPr>
          <p:cNvGrpSpPr/>
          <p:nvPr/>
        </p:nvGrpSpPr>
        <p:grpSpPr>
          <a:xfrm>
            <a:off x="1423772" y="5562600"/>
            <a:ext cx="6296455" cy="1095184"/>
            <a:chOff x="898492" y="5627085"/>
            <a:chExt cx="6296455" cy="109518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BC35D3D-851B-49C2-99D2-558D4DE07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92" y="5741540"/>
              <a:ext cx="1387508" cy="86627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4DD2A27-19A5-4B45-807F-F4CC8EA67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2213" y="5826946"/>
              <a:ext cx="1524000" cy="695463"/>
            </a:xfrm>
            <a:prstGeom prst="rect">
              <a:avLst/>
            </a:prstGeom>
          </p:spPr>
        </p:pic>
        <p:pic>
          <p:nvPicPr>
            <p:cNvPr id="12290" name="Picture 2" descr="Couleurs Gaies - Couleurs Gaies">
              <a:extLst>
                <a:ext uri="{FF2B5EF4-FFF2-40B4-BE49-F238E27FC236}">
                  <a16:creationId xmlns:a16="http://schemas.microsoft.com/office/drawing/2014/main" id="{841BAE42-7540-4A36-9CB8-128472C89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2426" y="5759829"/>
              <a:ext cx="838200" cy="829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3723752-F0A9-4BAF-8BB6-3E19BF616D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163" t="7330"/>
            <a:stretch/>
          </p:blipFill>
          <p:spPr>
            <a:xfrm>
              <a:off x="5176839" y="5669385"/>
              <a:ext cx="990600" cy="1010585"/>
            </a:xfrm>
            <a:prstGeom prst="rect">
              <a:avLst/>
            </a:prstGeom>
          </p:spPr>
        </p:pic>
        <p:pic>
          <p:nvPicPr>
            <p:cNvPr id="12292" name="Picture 4" descr="Ligue des droits de l'homme (France) — Wikipédia">
              <a:extLst>
                <a:ext uri="{FF2B5EF4-FFF2-40B4-BE49-F238E27FC236}">
                  <a16:creationId xmlns:a16="http://schemas.microsoft.com/office/drawing/2014/main" id="{09CEEB4E-C351-4E2D-A921-C8AADB9CA6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43" t="5652" r="16225" b="6441"/>
            <a:stretch/>
          </p:blipFill>
          <p:spPr bwMode="auto">
            <a:xfrm>
              <a:off x="6343652" y="5627085"/>
              <a:ext cx="851295" cy="109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D085727-4C0D-A244-9D61-50D1961735AF}"/>
              </a:ext>
            </a:extLst>
          </p:cNvPr>
          <p:cNvCxnSpPr>
            <a:cxnSpLocks/>
          </p:cNvCxnSpPr>
          <p:nvPr/>
        </p:nvCxnSpPr>
        <p:spPr>
          <a:xfrm>
            <a:off x="0" y="5334000"/>
            <a:ext cx="9144000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62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e Footichiste - L'invention du carton rouge">
            <a:extLst>
              <a:ext uri="{FF2B5EF4-FFF2-40B4-BE49-F238E27FC236}">
                <a16:creationId xmlns:a16="http://schemas.microsoft.com/office/drawing/2014/main" id="{3DFAEA28-54E6-48CC-8DA4-12275783E7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6" t="18924" r="22710" b="9965"/>
          <a:stretch/>
        </p:blipFill>
        <p:spPr bwMode="auto">
          <a:xfrm>
            <a:off x="4876800" y="3665195"/>
            <a:ext cx="4267200" cy="320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7565" y="1371600"/>
            <a:ext cx="332566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 rtl="0">
              <a:spcBef>
                <a:spcPts val="100"/>
              </a:spcBef>
            </a:pPr>
            <a:r>
              <a:rPr lang="fr-FR" sz="4800" kern="1200" dirty="0">
                <a:latin typeface="MS Gothic" panose="020B0609070205080204" pitchFamily="49" charset="-128"/>
                <a:ea typeface="MS Gothic" panose="020B0609070205080204" pitchFamily="49" charset="-128"/>
              </a:rPr>
              <a:t>ÇA ME GÊNE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5721" y="4191000"/>
            <a:ext cx="3771900" cy="1490152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lang="fr-FR" sz="48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ÇA</a:t>
            </a:r>
            <a:r>
              <a:rPr lang="fr-FR" sz="4800" b="1" spc="-3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8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NE ME</a:t>
            </a:r>
            <a:r>
              <a:rPr lang="fr-FR" sz="4800" b="1" spc="-4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8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GÊNE</a:t>
            </a:r>
            <a:r>
              <a:rPr lang="fr-FR" sz="4800" b="1" spc="-1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PAS</a:t>
            </a:r>
            <a:endParaRPr lang="fr-FR" sz="4800" b="1" dirty="0">
              <a:latin typeface="MS Gothic" panose="020B0609070205080204" pitchFamily="49" charset="-128"/>
              <a:ea typeface="MS Gothic" panose="020B0609070205080204" pitchFamily="49" charset="-128"/>
              <a:cs typeface="Arial MT"/>
            </a:endParaRPr>
          </a:p>
        </p:txBody>
      </p:sp>
      <p:pic>
        <p:nvPicPr>
          <p:cNvPr id="9" name="Picture 2" descr="https://cherry.img.pmdstatic.net/fit/https.3A.2F.2Fimg.2Esport.2Egentside.2Ecom.2Farticle.2Fgs-news.2Fle-premier-carton-vert-a-ete-distribue_6e0a75e4bbcedba20664630e25b991b6d94d04b7.2Ejpg/640x360/quality/80/thumbnail.jpg">
            <a:extLst>
              <a:ext uri="{FF2B5EF4-FFF2-40B4-BE49-F238E27FC236}">
                <a16:creationId xmlns:a16="http://schemas.microsoft.com/office/drawing/2014/main" id="{9FC6E13F-7E19-4A75-9FAF-A563355BA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0" t="625" r="17798" b="17002"/>
          <a:stretch/>
        </p:blipFill>
        <p:spPr bwMode="auto">
          <a:xfrm>
            <a:off x="0" y="0"/>
            <a:ext cx="4283342" cy="321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EDAF0D7-F7E2-3243-A24D-DB167B96EC5B}"/>
              </a:ext>
            </a:extLst>
          </p:cNvPr>
          <p:cNvCxnSpPr/>
          <p:nvPr/>
        </p:nvCxnSpPr>
        <p:spPr>
          <a:xfrm>
            <a:off x="4572000" y="14240"/>
            <a:ext cx="0" cy="685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noble : sept femmes se baignent en burkini pour &quot;défendre la liberté&quot;">
            <a:extLst>
              <a:ext uri="{FF2B5EF4-FFF2-40B4-BE49-F238E27FC236}">
                <a16:creationId xmlns:a16="http://schemas.microsoft.com/office/drawing/2014/main" id="{78D7F309-D543-45AD-91F9-3F9D0ECA7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24555" b="24610"/>
          <a:stretch/>
        </p:blipFill>
        <p:spPr bwMode="auto">
          <a:xfrm>
            <a:off x="1981200" y="1485900"/>
            <a:ext cx="71628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8648700" cy="11221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397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10"/>
              </a:spcBef>
            </a:pPr>
            <a:r>
              <a:rPr lang="fr-FR" sz="3600" b="0" spc="300" dirty="0">
                <a:latin typeface="MS Gothic" panose="020B0609070205080204" pitchFamily="49" charset="-128"/>
                <a:ea typeface="MS Gothic" panose="020B0609070205080204" pitchFamily="49" charset="-128"/>
              </a:rPr>
              <a:t>UNE FEMME EN BURKINI SUR UNE PLAGE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011"/>
            <a:ext cx="7543799" cy="5653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" y="5943600"/>
            <a:ext cx="86106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10"/>
              </a:spcBef>
            </a:pP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LE CRUCIFIX  EN CLASSE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1000" y="555857"/>
            <a:ext cx="58674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CARICATURER</a:t>
            </a:r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LES</a:t>
            </a:r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RELIGIONS</a:t>
            </a:r>
          </a:p>
        </p:txBody>
      </p:sp>
      <p:pic>
        <p:nvPicPr>
          <p:cNvPr id="1032" name="Picture 8" descr="RELIGION &amp; CARICATURES DE MAHOMET - Dessinez Créez Liberté">
            <a:extLst>
              <a:ext uri="{FF2B5EF4-FFF2-40B4-BE49-F238E27FC236}">
                <a16:creationId xmlns:a16="http://schemas.microsoft.com/office/drawing/2014/main" id="{6CED3029-5CBF-41CC-A7E2-5499D1AB9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146" y="1270572"/>
            <a:ext cx="4157163" cy="54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1371A7-923F-4F98-BA0C-913807498DBD}"/>
              </a:ext>
            </a:extLst>
          </p:cNvPr>
          <p:cNvSpPr txBox="1"/>
          <p:nvPr/>
        </p:nvSpPr>
        <p:spPr>
          <a:xfrm>
            <a:off x="5041146" y="6485486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Charlie Hebdo – 8 février 2006</a:t>
            </a:r>
          </a:p>
        </p:txBody>
      </p:sp>
      <p:pic>
        <p:nvPicPr>
          <p:cNvPr id="9" name="Picture 6" descr="La caricature de Jésus dans Charlie Hebdo | Fait d'images - le blog de  françois forcadell sur Iconovox.com">
            <a:extLst>
              <a:ext uri="{FF2B5EF4-FFF2-40B4-BE49-F238E27FC236}">
                <a16:creationId xmlns:a16="http://schemas.microsoft.com/office/drawing/2014/main" id="{62E08127-4E5F-EE4E-A254-327ABFA0E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22" y="1387808"/>
            <a:ext cx="4003178" cy="516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E89353A-9FE2-EA47-A943-4651F07EC07B}"/>
              </a:ext>
            </a:extLst>
          </p:cNvPr>
          <p:cNvSpPr txBox="1"/>
          <p:nvPr/>
        </p:nvSpPr>
        <p:spPr>
          <a:xfrm>
            <a:off x="1066800" y="6485486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Charlie Hebdo – 7 décembre 2011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2"/>
            <a:ext cx="8534402" cy="3429002"/>
          </a:xfrm>
          <a:prstGeom prst="rect">
            <a:avLst/>
          </a:prstGeom>
        </p:spPr>
      </p:pic>
      <p:pic>
        <p:nvPicPr>
          <p:cNvPr id="3" name="object 3"/>
          <p:cNvPicPr>
            <a:picLocks noChangeAspect="1"/>
          </p:cNvPicPr>
          <p:nvPr/>
        </p:nvPicPr>
        <p:blipFill rotWithShape="1">
          <a:blip r:embed="rId3" cstate="print"/>
          <a:srcRect b="6296"/>
          <a:stretch/>
        </p:blipFill>
        <p:spPr>
          <a:xfrm>
            <a:off x="-12579" y="3669443"/>
            <a:ext cx="3959733" cy="27828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65233" y="3669442"/>
            <a:ext cx="51054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AU NOM DE LEUR RELIGION,DES </a:t>
            </a:r>
            <a:b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MUSULMANS MANIFESTENT </a:t>
            </a:r>
            <a:b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CONTRE LE MARIAGE </a:t>
            </a:r>
            <a:b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HOMOSEXUEL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3A8CED-F8B8-4B94-A3FA-B84920CC4BF1}"/>
              </a:ext>
            </a:extLst>
          </p:cNvPr>
          <p:cNvSpPr txBox="1"/>
          <p:nvPr/>
        </p:nvSpPr>
        <p:spPr>
          <a:xfrm>
            <a:off x="16476" y="2518316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Paris – 2 février 2014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2059126"/>
            <a:ext cx="8000999" cy="47988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8F5DD4-FB17-4F84-B090-8DF2586478F2}"/>
              </a:ext>
            </a:extLst>
          </p:cNvPr>
          <p:cNvSpPr/>
          <p:nvPr/>
        </p:nvSpPr>
        <p:spPr>
          <a:xfrm>
            <a:off x="533400" y="304800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AU NOM DE LEUR RELIGION,DES CATHOLIQUES MANIFESTENT CONTRE L</a:t>
            </a:r>
            <a:r>
              <a:rPr lang="fr-FR" sz="3600" spc="-5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’</a:t>
            </a:r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AVORTEMENT</a:t>
            </a:r>
            <a:endParaRPr lang="fr-FR" sz="36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2354C1-F8E8-4FDA-9297-2FEBC66DBF13}"/>
              </a:ext>
            </a:extLst>
          </p:cNvPr>
          <p:cNvSpPr txBox="1"/>
          <p:nvPr/>
        </p:nvSpPr>
        <p:spPr>
          <a:xfrm>
            <a:off x="1504206" y="659639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Parlement européen de Strasbourg – 15 juillet 2009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La crèche telle qu’elle avait été installée en 2014 à la mairie de Béziers (Hérault) dirigée par Robert Ménard, un proche du FN, a été retoquée par le Conseil d’Etat.">
            <a:extLst>
              <a:ext uri="{FF2B5EF4-FFF2-40B4-BE49-F238E27FC236}">
                <a16:creationId xmlns:a16="http://schemas.microsoft.com/office/drawing/2014/main" id="{1AB17829-02A4-475F-AF11-1450ECDA8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8" r="9801"/>
          <a:stretch/>
        </p:blipFill>
        <p:spPr bwMode="auto">
          <a:xfrm>
            <a:off x="0" y="-30893"/>
            <a:ext cx="7467600" cy="560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5791200"/>
            <a:ext cx="657225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UNE CRÈCHE À LA MAIRIE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CAC38F-9A44-46FC-9637-E47333AB12D7}"/>
              </a:ext>
            </a:extLst>
          </p:cNvPr>
          <p:cNvSpPr txBox="1"/>
          <p:nvPr/>
        </p:nvSpPr>
        <p:spPr>
          <a:xfrm>
            <a:off x="76200" y="514859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Béziers – décembre 2014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EF9E0E6-1CDF-4760-BC31-69619A58C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61"/>
          <a:stretch/>
        </p:blipFill>
        <p:spPr>
          <a:xfrm>
            <a:off x="1676400" y="1257299"/>
            <a:ext cx="7467599" cy="56007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D1D302-679F-7E4B-B1C2-262FCEBB41FA}"/>
              </a:ext>
            </a:extLst>
          </p:cNvPr>
          <p:cNvSpPr/>
          <p:nvPr/>
        </p:nvSpPr>
        <p:spPr>
          <a:xfrm>
            <a:off x="381000" y="457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T-SHIRT ATHÉE</a:t>
            </a:r>
            <a:endParaRPr lang="fr-FR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5199" cy="5486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3600" y="5791200"/>
            <a:ext cx="65532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10"/>
              </a:spcBef>
            </a:pPr>
            <a:r>
              <a:rPr lang="fr-FR" sz="3600" b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ÉCOLIÈRE EN HIDJAB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2.chabad.org/media/images/1035/jbsx10353838.jpg?_i=_nF6BA04C2A210B6E773D53EE06C920208">
            <a:extLst>
              <a:ext uri="{FF2B5EF4-FFF2-40B4-BE49-F238E27FC236}">
                <a16:creationId xmlns:a16="http://schemas.microsoft.com/office/drawing/2014/main" id="{FD401832-A827-48DF-8E51-A1D1FF0FE2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2057400" y="154305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8B5EB4-BE3F-4280-B2D6-16320374516D}"/>
              </a:ext>
            </a:extLst>
          </p:cNvPr>
          <p:cNvSpPr txBox="1"/>
          <p:nvPr/>
        </p:nvSpPr>
        <p:spPr>
          <a:xfrm>
            <a:off x="2057400" y="6498595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Place de la République, Paris – 12 décembre 2017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7FB1B-BE4F-CF4D-ADFB-27AF56E5167C}"/>
              </a:ext>
            </a:extLst>
          </p:cNvPr>
          <p:cNvSpPr/>
          <p:nvPr/>
        </p:nvSpPr>
        <p:spPr>
          <a:xfrm>
            <a:off x="400826" y="228600"/>
            <a:ext cx="82862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CÉLÉBRATION DE HANOUKKA</a:t>
            </a:r>
          </a:p>
          <a:p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(FÊTE RELIGIEUSE JUIVE) DANS LA RUE</a:t>
            </a:r>
            <a:endParaRPr lang="fr-FR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1527" cy="5077008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E16A5017-12B7-40FF-9D48-39EF31FEEF0A}"/>
              </a:ext>
            </a:extLst>
          </p:cNvPr>
          <p:cNvSpPr txBox="1"/>
          <p:nvPr/>
        </p:nvSpPr>
        <p:spPr>
          <a:xfrm>
            <a:off x="0" y="5486400"/>
            <a:ext cx="8458200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CÉLÉBRATION DU NOUVEL AN CHINOIS DANS LA RUE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D109F3-DC64-44C5-A584-7A2061E51569}"/>
              </a:ext>
            </a:extLst>
          </p:cNvPr>
          <p:cNvSpPr txBox="1"/>
          <p:nvPr/>
        </p:nvSpPr>
        <p:spPr>
          <a:xfrm>
            <a:off x="-20595" y="502920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Paris – 8 février 2016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rance3-regions.francetvinfo.fr/image/9kjWlknvlj23x3TEYBWY6qnOtiw/1200x900/regions/2020/06/09/5edef29365f3a_maxnewsworldthree831569.jpg">
            <a:extLst>
              <a:ext uri="{FF2B5EF4-FFF2-40B4-BE49-F238E27FC236}">
                <a16:creationId xmlns:a16="http://schemas.microsoft.com/office/drawing/2014/main" id="{7E3E71BE-B201-4A14-BA66-3CCBF7C62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515"/>
            <a:ext cx="67818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A4BEA2-B9AB-4017-8069-CC38F11A97E8}"/>
              </a:ext>
            </a:extLst>
          </p:cNvPr>
          <p:cNvSpPr txBox="1"/>
          <p:nvPr/>
        </p:nvSpPr>
        <p:spPr>
          <a:xfrm>
            <a:off x="2362200" y="659639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Tour du Saint Cordon - Valenciennes – 13 septembre 2015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46335AE-87E4-4531-88E7-FDA11A6708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247135"/>
            <a:ext cx="8839200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10"/>
              </a:spcBef>
            </a:pPr>
            <a:r>
              <a:rPr lang="fr-FR" sz="4000" b="0" spc="5" dirty="0">
                <a:solidFill>
                  <a:sysClr val="windowText" lastClr="00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PROCESSION CATHOLIQUE</a:t>
            </a:r>
            <a:r>
              <a:rPr lang="fr-FR" sz="3600" b="0" i="1" spc="5" dirty="0">
                <a:solidFill>
                  <a:sysClr val="windowText" lastClr="00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(DÉFILÉ RELIGIEUX DANS LA RUE AVEC CHANTS ET PRIÈRES)</a:t>
            </a:r>
            <a:endParaRPr lang="fr-FR" sz="4000" b="0" i="1" spc="5" dirty="0">
              <a:solidFill>
                <a:sysClr val="windowText" lastClr="00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Que célèbre l'Aïd-el-Fitr (et pourquoi il ne faut pas confondre avec l'Aïd-el-Kébir)  ?">
            <a:extLst>
              <a:ext uri="{FF2B5EF4-FFF2-40B4-BE49-F238E27FC236}">
                <a16:creationId xmlns:a16="http://schemas.microsoft.com/office/drawing/2014/main" id="{23FE88E9-FC16-411A-908D-4EF40005B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r="23887"/>
          <a:stretch/>
        </p:blipFill>
        <p:spPr bwMode="auto">
          <a:xfrm>
            <a:off x="-8401" y="-20595"/>
            <a:ext cx="7171201" cy="537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398E2116-EFFA-4EA0-A606-E97B1A13871D}"/>
              </a:ext>
            </a:extLst>
          </p:cNvPr>
          <p:cNvSpPr txBox="1">
            <a:spLocks/>
          </p:cNvSpPr>
          <p:nvPr/>
        </p:nvSpPr>
        <p:spPr>
          <a:xfrm>
            <a:off x="-152400" y="5619267"/>
            <a:ext cx="8915400" cy="1134926"/>
          </a:xfrm>
          <a:prstGeom prst="rect">
            <a:avLst/>
          </a:prstGeom>
          <a:effectLst>
            <a:softEdge rad="0"/>
          </a:effectLst>
        </p:spPr>
        <p:txBody>
          <a:bodyPr vert="horz" wrap="square" lIns="0" tIns="13970" rIns="0" bIns="0" rtlCol="0">
            <a:spAutoFit/>
          </a:bodyPr>
          <a:lstStyle>
            <a:lvl1pPr>
              <a:defRPr sz="375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r">
              <a:spcBef>
                <a:spcPts val="110"/>
              </a:spcBef>
            </a:pPr>
            <a:r>
              <a:rPr lang="fr-FR" sz="3600" b="0" kern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PRIÈRE MUSULMANE DE L</a:t>
            </a:r>
            <a:r>
              <a:rPr lang="fr-FR" sz="3600" b="0" kern="0" spc="5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b="0" kern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AID-EL-FITR </a:t>
            </a:r>
          </a:p>
          <a:p>
            <a:pPr marL="12700" marR="5080" algn="r">
              <a:spcBef>
                <a:spcPts val="110"/>
              </a:spcBef>
            </a:pPr>
            <a:r>
              <a:rPr lang="fr-FR" sz="3600" b="0" kern="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DANS LA RUE</a:t>
            </a:r>
            <a:endParaRPr lang="fr-FR" sz="3600" b="0" i="1" kern="0" spc="5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3F5F71-B8F4-4EEC-A685-CB2016916B2A}"/>
              </a:ext>
            </a:extLst>
          </p:cNvPr>
          <p:cNvSpPr txBox="1"/>
          <p:nvPr/>
        </p:nvSpPr>
        <p:spPr>
          <a:xfrm>
            <a:off x="-24877" y="5357806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Parvis de la Grande Mosquée de Paris – 7 août 2013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lémique sur le hijab dans le foot : l'exemple du handball, qui veut «  ouvrir plutôt que restreindre » - Le Parisien">
            <a:extLst>
              <a:ext uri="{FF2B5EF4-FFF2-40B4-BE49-F238E27FC236}">
                <a16:creationId xmlns:a16="http://schemas.microsoft.com/office/drawing/2014/main" id="{391F6E20-D413-4B82-BDC8-5F805A54C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5567"/>
          <a:stretch/>
        </p:blipFill>
        <p:spPr bwMode="auto">
          <a:xfrm>
            <a:off x="1524000" y="1143000"/>
            <a:ext cx="7620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381000"/>
            <a:ext cx="86106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10"/>
              </a:spcBef>
            </a:pP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JOUER AU HANDBALL AVEC UN </a:t>
            </a:r>
            <a:r>
              <a:rPr lang="fr-FR" sz="3600" b="0" dirty="0">
                <a:latin typeface="MS Gothic" panose="020B0609070205080204" pitchFamily="49" charset="-128"/>
                <a:ea typeface="MS Gothic" panose="020B0609070205080204" pitchFamily="49" charset="-128"/>
              </a:rPr>
              <a:t>HIJAB</a:t>
            </a:r>
            <a:endParaRPr lang="fr-FR" sz="3600" b="0" kern="1200" spc="5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FA3FD7-F897-40B7-A698-9FF9B68CD898}"/>
              </a:ext>
            </a:extLst>
          </p:cNvPr>
          <p:cNvSpPr txBox="1"/>
          <p:nvPr/>
        </p:nvSpPr>
        <p:spPr>
          <a:xfrm>
            <a:off x="1524000" y="655320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Djeneba</a:t>
            </a:r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05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Tandjan</a:t>
            </a:r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Équipe de Stella Saint-Maur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www.insidehook.com/wp-content/uploads/2022/02/1-15.jpg?fit=1200%2C800">
            <a:extLst>
              <a:ext uri="{FF2B5EF4-FFF2-40B4-BE49-F238E27FC236}">
                <a16:creationId xmlns:a16="http://schemas.microsoft.com/office/drawing/2014/main" id="{1A43AC00-2A01-4AFD-B517-7649FE4B7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0" y="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5486400"/>
            <a:ext cx="8001000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10"/>
              </a:spcBef>
            </a:pP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UN SPORTIF DEMANDE L</a:t>
            </a:r>
            <a:r>
              <a:rPr lang="fr-FR" sz="3600" b="0" kern="1200" spc="5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AIDE DE DIEU EN COMPÉTITION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11F0F4-FDF2-424E-A2C5-A550B61D53F3}"/>
              </a:ext>
            </a:extLst>
          </p:cNvPr>
          <p:cNvSpPr txBox="1"/>
          <p:nvPr/>
        </p:nvSpPr>
        <p:spPr>
          <a:xfrm>
            <a:off x="0" y="5036835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Usain Bolt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nterdiction du voile intégral en France : dix ans après, un bilan nuancé">
            <a:extLst>
              <a:ext uri="{FF2B5EF4-FFF2-40B4-BE49-F238E27FC236}">
                <a16:creationId xmlns:a16="http://schemas.microsoft.com/office/drawing/2014/main" id="{ECE280BC-AB83-4C6A-8F34-D4B6226A6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r="16923"/>
          <a:stretch/>
        </p:blipFill>
        <p:spPr bwMode="auto">
          <a:xfrm>
            <a:off x="1576193" y="1198197"/>
            <a:ext cx="7567807" cy="566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64770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VOILE INTÉGRAL DANS LA RUE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9968" y="1261740"/>
            <a:ext cx="7084061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fr-FR" sz="7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LIBERTÉ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fr-FR" sz="7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DE</a:t>
            </a:r>
            <a:r>
              <a:rPr lang="fr-FR" sz="7000" b="1" spc="-7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7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CONSCIENCE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3962400"/>
            <a:ext cx="5842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UN</a:t>
            </a:r>
            <a:r>
              <a:rPr lang="fr-FR" sz="4000" b="1" spc="-45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DROIT</a:t>
            </a:r>
            <a:r>
              <a:rPr lang="fr-FR" sz="40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RARE</a:t>
            </a:r>
            <a:r>
              <a:rPr lang="fr-FR" sz="40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ET</a:t>
            </a:r>
            <a:r>
              <a:rPr lang="fr-FR" sz="4000" b="1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PRÉCIEUX</a:t>
            </a:r>
            <a:endParaRPr lang="fr-FR" sz="4000" dirty="0">
              <a:solidFill>
                <a:schemeClr val="tx2">
                  <a:lumMod val="60000"/>
                  <a:lumOff val="40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9927" y="161452"/>
            <a:ext cx="867738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fr-FR" sz="3200" b="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ÉTUDE</a:t>
            </a:r>
            <a:r>
              <a:rPr lang="fr-FR" sz="3200" b="0" spc="-3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D</a:t>
            </a:r>
            <a:r>
              <a:rPr lang="fr-FR" sz="3200" b="0" spc="-5" dirty="0">
                <a:latin typeface="Arial MT"/>
                <a:ea typeface="MS Gothic" panose="020B0609070205080204" pitchFamily="49" charset="-128"/>
                <a:cs typeface="Arial MT"/>
              </a:rPr>
              <a:t>’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OPINION</a:t>
            </a:r>
            <a:r>
              <a:rPr lang="fr-FR" sz="3200" b="0" spc="-2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RÉALISÉE</a:t>
            </a:r>
            <a:r>
              <a:rPr lang="fr-FR" sz="3200" b="0" spc="1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PAR</a:t>
            </a:r>
            <a:r>
              <a:rPr lang="fr-FR" sz="3200" b="0" spc="-4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1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VIAVOICE</a:t>
            </a:r>
            <a:r>
              <a:rPr lang="fr-FR" sz="3200" b="0" spc="2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POUR</a:t>
            </a:r>
            <a:r>
              <a:rPr lang="fr-FR" sz="3200" b="0" spc="-4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L</a:t>
            </a:r>
            <a:r>
              <a:rPr lang="fr-FR" sz="3200" b="0" spc="-5" dirty="0">
                <a:latin typeface="Arial MT"/>
                <a:ea typeface="MS Gothic" panose="020B0609070205080204" pitchFamily="49" charset="-128"/>
                <a:cs typeface="Arial MT"/>
              </a:rPr>
              <a:t>’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OBSERVATOIRE</a:t>
            </a:r>
            <a:r>
              <a:rPr lang="fr-FR" sz="3200" b="0" spc="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DE</a:t>
            </a:r>
            <a:r>
              <a:rPr lang="fr-FR" sz="3200" b="0" spc="-3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LA</a:t>
            </a:r>
            <a:r>
              <a:rPr lang="fr-FR" sz="3200" b="0" spc="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 </a:t>
            </a:r>
            <a:r>
              <a:rPr lang="fr-FR" sz="32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LAÏCITÉ</a:t>
            </a:r>
            <a:br>
              <a:rPr lang="fr-FR" sz="2800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</a:br>
            <a:r>
              <a:rPr lang="fr-FR" sz="1800" b="0" spc="-5" dirty="0">
                <a:latin typeface="MS Gothic" panose="020B0609070205080204" pitchFamily="49" charset="-128"/>
                <a:ea typeface="MS Gothic" panose="020B0609070205080204" pitchFamily="49" charset="-128"/>
                <a:cs typeface="Arial MT"/>
              </a:rPr>
              <a:t>JANVIER 2021</a:t>
            </a:r>
            <a:endParaRPr lang="fr-FR" sz="1800" dirty="0">
              <a:latin typeface="MS Gothic" panose="020B0609070205080204" pitchFamily="49" charset="-128"/>
              <a:ea typeface="MS Gothic" panose="020B0609070205080204" pitchFamily="49" charset="-128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730" y="1600200"/>
            <a:ext cx="892453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Echantillon</a:t>
            </a:r>
            <a:r>
              <a:rPr sz="1100" spc="5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de</a:t>
            </a:r>
            <a:r>
              <a:rPr sz="11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2000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personnes,</a:t>
            </a:r>
            <a:r>
              <a:rPr sz="1100" spc="-6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représentatif</a:t>
            </a:r>
            <a:r>
              <a:rPr sz="1100" spc="-3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de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la</a:t>
            </a:r>
            <a:r>
              <a:rPr sz="1100" spc="3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population</a:t>
            </a:r>
            <a:r>
              <a:rPr sz="11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habitant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en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France</a:t>
            </a:r>
            <a:r>
              <a:rPr sz="11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métropolitaine</a:t>
            </a:r>
            <a:r>
              <a:rPr sz="11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âgée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de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18</a:t>
            </a:r>
            <a:r>
              <a:rPr sz="11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ans</a:t>
            </a:r>
            <a:r>
              <a:rPr sz="11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1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et</a:t>
            </a:r>
            <a:r>
              <a:rPr sz="11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plus</a:t>
            </a:r>
            <a:endParaRPr sz="11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227" y="1989292"/>
            <a:ext cx="4048760" cy="406522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3664" algn="ctr">
              <a:lnSpc>
                <a:spcPct val="100000"/>
              </a:lnSpc>
              <a:spcBef>
                <a:spcPts val="290"/>
              </a:spcBef>
            </a:pPr>
            <a:r>
              <a:rPr lang="fr-FR" sz="1200" b="1" spc="-2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VOUS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SENTEZ-VOUS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LIÉ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À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</a:t>
            </a:r>
            <a:r>
              <a:rPr lang="fr-FR" sz="1200" b="1" dirty="0">
                <a:latin typeface="Arial MT"/>
                <a:ea typeface="MS Gothic" panose="020B0609070205080204" pitchFamily="49" charset="-128"/>
                <a:cs typeface="Arial"/>
              </a:rPr>
              <a:t>’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UNE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DES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RELIGIONS</a:t>
            </a:r>
            <a:r>
              <a:rPr lang="fr-FR" sz="1200" b="1" spc="-2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SUIVANTES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?</a:t>
            </a:r>
            <a:endParaRPr lang="fr-FR" sz="1200" dirty="0">
              <a:latin typeface="MS Gothic" panose="020B0609070205080204" pitchFamily="49" charset="-128"/>
              <a:ea typeface="MS Gothic" panose="020B0609070205080204" pitchFamily="49" charset="-128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59412" y="2020277"/>
            <a:ext cx="4202706" cy="3821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À</a:t>
            </a:r>
            <a:r>
              <a:rPr lang="fr-FR" sz="1200" b="1" spc="-4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TITRE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PERSONNEL, DIRIEZ-VOUS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QUE DANS</a:t>
            </a:r>
            <a:r>
              <a:rPr lang="fr-FR" sz="1200" b="1" spc="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VOTRE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RAPPORT</a:t>
            </a:r>
            <a:r>
              <a:rPr lang="fr-FR" sz="1200" b="1" spc="1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À </a:t>
            </a:r>
            <a:r>
              <a:rPr lang="fr-FR" sz="1200" b="1" spc="-32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LA</a:t>
            </a:r>
            <a:r>
              <a:rPr lang="fr-FR" sz="1200" b="1" spc="-1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RELIGION</a:t>
            </a:r>
            <a:r>
              <a:rPr lang="fr-FR" sz="1200" b="1" spc="-1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EN</a:t>
            </a:r>
            <a:r>
              <a:rPr lang="fr-FR" sz="1200" b="1" spc="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RÈGLE</a:t>
            </a:r>
            <a:r>
              <a:rPr lang="fr-FR" sz="1200" b="1" spc="-1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GÉNÉRALE,</a:t>
            </a:r>
            <a:r>
              <a:rPr lang="fr-FR" sz="1200" b="1" spc="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VOUS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VOUS</a:t>
            </a:r>
            <a:r>
              <a:rPr lang="fr-FR" sz="1200" b="1" spc="-10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1200" b="1" spc="-5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SENTEZ</a:t>
            </a:r>
            <a:r>
              <a:rPr lang="fr-FR" sz="12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… ?</a:t>
            </a:r>
            <a:endParaRPr lang="fr-FR" sz="1200" dirty="0">
              <a:latin typeface="MS Gothic" panose="020B0609070205080204" pitchFamily="49" charset="-128"/>
              <a:ea typeface="MS Gothic" panose="020B0609070205080204" pitchFamily="49" charset="-128"/>
              <a:cs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B78CEA4-DA49-4E7D-AB1C-0AAE83B4D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38" y="2935021"/>
            <a:ext cx="4440804" cy="3657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B7A8B-A332-44E4-8CE8-C8C8FB235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819" y="2661430"/>
            <a:ext cx="4114343" cy="3747074"/>
          </a:xfrm>
          <a:prstGeom prst="rect">
            <a:avLst/>
          </a:prstGeom>
        </p:spPr>
      </p:pic>
      <p:pic>
        <p:nvPicPr>
          <p:cNvPr id="4098" name="Picture 2" descr="Observatoire de la laïcité — Wikipédia">
            <a:extLst>
              <a:ext uri="{FF2B5EF4-FFF2-40B4-BE49-F238E27FC236}">
                <a16:creationId xmlns:a16="http://schemas.microsoft.com/office/drawing/2014/main" id="{42C0AE10-8E21-41DB-8E1A-412B46B89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13344"/>
            <a:ext cx="1019151" cy="37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18">
            <a:extLst>
              <a:ext uri="{FF2B5EF4-FFF2-40B4-BE49-F238E27FC236}">
                <a16:creationId xmlns:a16="http://schemas.microsoft.com/office/drawing/2014/main" id="{B1464628-EEA2-1744-8FDC-5C64FB0B6D57}"/>
              </a:ext>
            </a:extLst>
          </p:cNvPr>
          <p:cNvSpPr/>
          <p:nvPr/>
        </p:nvSpPr>
        <p:spPr>
          <a:xfrm flipH="1">
            <a:off x="4572000" y="1989291"/>
            <a:ext cx="65399" cy="4580675"/>
          </a:xfrm>
          <a:custGeom>
            <a:avLst/>
            <a:gdLst/>
            <a:ahLst/>
            <a:cxnLst/>
            <a:rect l="l" t="t" r="r" b="b"/>
            <a:pathLst>
              <a:path h="5657850">
                <a:moveTo>
                  <a:pt x="0" y="0"/>
                </a:moveTo>
                <a:lnTo>
                  <a:pt x="0" y="5657850"/>
                </a:lnTo>
              </a:path>
            </a:pathLst>
          </a:custGeom>
          <a:ln w="19050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es Cathares - Bûcher de Montségur mars 1244 | Cathares, Les cathares,  Chateaux cathares">
            <a:extLst>
              <a:ext uri="{FF2B5EF4-FFF2-40B4-BE49-F238E27FC236}">
                <a16:creationId xmlns:a16="http://schemas.microsoft.com/office/drawing/2014/main" id="{F12B9B28-43DD-42D9-A1D2-D006A44A5A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1" b="17488"/>
          <a:stretch/>
        </p:blipFill>
        <p:spPr bwMode="auto">
          <a:xfrm>
            <a:off x="1981199" y="1190259"/>
            <a:ext cx="7160741" cy="537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FCD64D-0971-4DF2-9D2B-D5C2D0A32B8D}"/>
              </a:ext>
            </a:extLst>
          </p:cNvPr>
          <p:cNvSpPr/>
          <p:nvPr/>
        </p:nvSpPr>
        <p:spPr>
          <a:xfrm>
            <a:off x="304800" y="228600"/>
            <a:ext cx="838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LES CATHARES AU BÛCHER </a:t>
            </a:r>
            <a:r>
              <a:rPr lang="fr-FR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(XIII</a:t>
            </a:r>
            <a:r>
              <a:rPr lang="fr-FR" sz="2400" baseline="30000" dirty="0">
                <a:latin typeface="MS Gothic" panose="020B0609070205080204" pitchFamily="49" charset="-128"/>
                <a:ea typeface="MS Gothic" panose="020B0609070205080204" pitchFamily="49" charset="-128"/>
              </a:rPr>
              <a:t>ème</a:t>
            </a:r>
            <a:r>
              <a:rPr lang="fr-FR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 SIÈCLE)</a:t>
            </a:r>
          </a:p>
          <a:p>
            <a:pPr algn="ctr"/>
            <a:endParaRPr lang="fr-FR" sz="3600" dirty="0">
              <a:ln>
                <a:solidFill>
                  <a:schemeClr val="bg1"/>
                </a:solidFill>
              </a:ln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3F76CC-6948-495F-87CC-346D0C635CAA}"/>
              </a:ext>
            </a:extLst>
          </p:cNvPr>
          <p:cNvSpPr txBox="1"/>
          <p:nvPr/>
        </p:nvSpPr>
        <p:spPr>
          <a:xfrm>
            <a:off x="1905000" y="6560815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Bûcher de Montségur en 1244 – Enluminure du XVe siècle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1A0C5429-4EDB-43D7-B86A-1C09F7CABC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r="3958"/>
          <a:stretch/>
        </p:blipFill>
        <p:spPr bwMode="auto">
          <a:xfrm>
            <a:off x="-25893" y="-304800"/>
            <a:ext cx="7874493" cy="590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703274-2259-44EB-9509-AF0D98EFC278}"/>
              </a:ext>
            </a:extLst>
          </p:cNvPr>
          <p:cNvSpPr/>
          <p:nvPr/>
        </p:nvSpPr>
        <p:spPr>
          <a:xfrm>
            <a:off x="1752600" y="5715000"/>
            <a:ext cx="723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36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JOYEUSE SAINT-VALENTIN !</a:t>
            </a:r>
          </a:p>
          <a:p>
            <a:pPr algn="r"/>
            <a:r>
              <a:rPr lang="fr-FR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(1349 - STRASBOURG)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1F86E8-F3F2-2744-9C6B-EC07DD6B5162}"/>
              </a:ext>
            </a:extLst>
          </p:cNvPr>
          <p:cNvSpPr txBox="1"/>
          <p:nvPr/>
        </p:nvSpPr>
        <p:spPr>
          <a:xfrm>
            <a:off x="-51046" y="5580080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Pogrom de Strasbourg – Émile Schweitzer – 1894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chier:Debat-Ponsan-matin-Louvre.jpg">
            <a:extLst>
              <a:ext uri="{FF2B5EF4-FFF2-40B4-BE49-F238E27FC236}">
                <a16:creationId xmlns:a16="http://schemas.microsoft.com/office/drawing/2014/main" id="{E12D09F3-E9AF-484C-A7EC-90C823E62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"/>
          <a:stretch/>
        </p:blipFill>
        <p:spPr bwMode="auto">
          <a:xfrm>
            <a:off x="1752600" y="933450"/>
            <a:ext cx="7391400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211457"/>
            <a:ext cx="8839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100"/>
              </a:spcBef>
            </a:pPr>
            <a:r>
              <a:rPr lang="fr-FR" sz="3600" b="0" dirty="0">
                <a:latin typeface="MS Gothic" panose="020B0609070205080204" pitchFamily="49" charset="-128"/>
                <a:ea typeface="MS Gothic" panose="020B0609070205080204" pitchFamily="49" charset="-128"/>
              </a:rPr>
              <a:t>LES PROTESTANTS ? Y EN A PLUS !</a:t>
            </a:r>
            <a:br>
              <a:rPr lang="fr-FR" sz="4000" dirty="0"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fr-FR" sz="2400" b="0" dirty="0">
                <a:latin typeface="MS Gothic" panose="020B0609070205080204" pitchFamily="49" charset="-128"/>
                <a:ea typeface="MS Gothic" panose="020B0609070205080204" pitchFamily="49" charset="-128"/>
              </a:rPr>
              <a:t>(1572)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740CEF-7AED-4A21-9E8B-0E9F6963E02B}"/>
              </a:ext>
            </a:extLst>
          </p:cNvPr>
          <p:cNvSpPr txBox="1"/>
          <p:nvPr/>
        </p:nvSpPr>
        <p:spPr>
          <a:xfrm>
            <a:off x="1676400" y="6477000"/>
            <a:ext cx="5410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« Un matin devant la porte du Louvre » – Édouard </a:t>
            </a:r>
            <a:r>
              <a:rPr lang="fr-FR" sz="1050" i="1" dirty="0" err="1">
                <a:latin typeface="Verdana" panose="020B0604030504040204" pitchFamily="34" charset="0"/>
                <a:ea typeface="Verdana" panose="020B0604030504040204" pitchFamily="34" charset="0"/>
              </a:rPr>
              <a:t>Debat-Ponsan</a:t>
            </a:r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 – 1880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fnlp.fr/wp-content/uploads/2023/07/P1100123-1024x768.jpg">
            <a:extLst>
              <a:ext uri="{FF2B5EF4-FFF2-40B4-BE49-F238E27FC236}">
                <a16:creationId xmlns:a16="http://schemas.microsoft.com/office/drawing/2014/main" id="{7733E59F-D417-4DC4-802C-A7FEDFC6C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5" b="7316"/>
          <a:stretch/>
        </p:blipFill>
        <p:spPr bwMode="auto">
          <a:xfrm>
            <a:off x="0" y="-3847"/>
            <a:ext cx="7010400" cy="526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6069A2-1AEE-4BDF-A9EF-462CB5F4D789}"/>
              </a:ext>
            </a:extLst>
          </p:cNvPr>
          <p:cNvSpPr txBox="1"/>
          <p:nvPr/>
        </p:nvSpPr>
        <p:spPr>
          <a:xfrm>
            <a:off x="-13138" y="5256902"/>
            <a:ext cx="5410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Verdana" panose="020B0604030504040204" pitchFamily="34" charset="0"/>
                <a:ea typeface="Verdana" panose="020B0604030504040204" pitchFamily="34" charset="0"/>
              </a:rPr>
              <a:t>Monument La Barre – Raoul Delhomme – 1907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F6BF03-47B1-4D4B-BA3B-E35FDE35947E}"/>
              </a:ext>
            </a:extLst>
          </p:cNvPr>
          <p:cNvSpPr/>
          <p:nvPr/>
        </p:nvSpPr>
        <p:spPr>
          <a:xfrm>
            <a:off x="152400" y="5613737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CHER PAYÉ  POUR UN CHAPEAU !</a:t>
            </a:r>
          </a:p>
          <a:p>
            <a:pPr algn="r"/>
            <a:r>
              <a:rPr lang="fr-FR" sz="2400" dirty="0">
                <a:latin typeface="MS Gothic" panose="020B0609070205080204" pitchFamily="49" charset="-128"/>
                <a:ea typeface="MS Gothic" panose="020B0609070205080204" pitchFamily="49" charset="-128"/>
              </a:rPr>
              <a:t>(1766 - ABBEVILLE)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pload.wikimedia.org/wikipedia/commons/thumb/6/6c/Declaration_of_the_Rights_of_Man_and_of_the_Citizen_in_1789.jpg/640px-Declaration_of_the_Rights_of_Man_and_of_the_Citizen_in_1789.jpg">
            <a:extLst>
              <a:ext uri="{FF2B5EF4-FFF2-40B4-BE49-F238E27FC236}">
                <a16:creationId xmlns:a16="http://schemas.microsoft.com/office/drawing/2014/main" id="{49D4CA46-5C3E-447F-8336-6F6BAFF30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1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396DC2-BB7C-43DE-8454-4EC298DFD9D4}"/>
              </a:ext>
            </a:extLst>
          </p:cNvPr>
          <p:cNvSpPr/>
          <p:nvPr/>
        </p:nvSpPr>
        <p:spPr>
          <a:xfrm>
            <a:off x="2819400" y="3657600"/>
            <a:ext cx="1752600" cy="304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7133E2F-382F-4543-A56F-C1593277270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4572000" y="2667000"/>
            <a:ext cx="914400" cy="1143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46B2CE9-DA33-4914-B79C-D9ECB125EA53}"/>
              </a:ext>
            </a:extLst>
          </p:cNvPr>
          <p:cNvSpPr/>
          <p:nvPr/>
        </p:nvSpPr>
        <p:spPr>
          <a:xfrm>
            <a:off x="5638800" y="505122"/>
            <a:ext cx="32004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« NUL NE DOIT ÊTRE INQUIÉTÉ POUR SES OPINIONS, MÊMES RELIGIEUSES, POURVU QUE LEUR MANIFESTATION NE TROUBLE PAS L</a:t>
            </a:r>
            <a:r>
              <a:rPr lang="fr-FR" sz="2800" dirty="0">
                <a:latin typeface="Arial MT"/>
                <a:ea typeface="MS Gothic" panose="020B0609070205080204" pitchFamily="49" charset="-128"/>
              </a:rPr>
              <a:t>'</a:t>
            </a:r>
            <a:r>
              <a:rPr lang="fr-FR" sz="28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ORDRE PUBLIC  ÉTABLI PAR LA LOI. »</a:t>
            </a:r>
          </a:p>
          <a:p>
            <a:pPr algn="ctr"/>
            <a:endParaRPr lang="fr-FR" sz="2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  <a:t>(Article 10 de la </a:t>
            </a:r>
          </a:p>
          <a:p>
            <a:pPr algn="ctr"/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  <a:t>DDHC - 1789)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es chrétiens de plus en plus persécutés : États d'âme">
            <a:extLst>
              <a:ext uri="{FF2B5EF4-FFF2-40B4-BE49-F238E27FC236}">
                <a16:creationId xmlns:a16="http://schemas.microsoft.com/office/drawing/2014/main" id="{F31BC2A0-1ECC-49CF-A58D-B21C3D2208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66"/>
          <a:stretch/>
        </p:blipFill>
        <p:spPr bwMode="auto">
          <a:xfrm>
            <a:off x="428287" y="430244"/>
            <a:ext cx="3998341" cy="299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ossier Birmanie: tous les articles Birmanie | Slate.fr">
            <a:extLst>
              <a:ext uri="{FF2B5EF4-FFF2-40B4-BE49-F238E27FC236}">
                <a16:creationId xmlns:a16="http://schemas.microsoft.com/office/drawing/2014/main" id="{877445BC-3DFD-4B1F-8DD7-601FD9F6D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4" r="12315"/>
          <a:stretch/>
        </p:blipFill>
        <p:spPr bwMode="auto">
          <a:xfrm>
            <a:off x="4736108" y="3697935"/>
            <a:ext cx="3934365" cy="295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our les chrétiens persécutés">
            <a:extLst>
              <a:ext uri="{FF2B5EF4-FFF2-40B4-BE49-F238E27FC236}">
                <a16:creationId xmlns:a16="http://schemas.microsoft.com/office/drawing/2014/main" id="{4088D696-E0D3-4D7B-B395-1B4DC110A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5000"/>
          <a:stretch/>
        </p:blipFill>
        <p:spPr bwMode="auto">
          <a:xfrm>
            <a:off x="4717373" y="459147"/>
            <a:ext cx="3998341" cy="299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Myanmar Buddhist hardline monks say no to Rohingyas">
            <a:extLst>
              <a:ext uri="{FF2B5EF4-FFF2-40B4-BE49-F238E27FC236}">
                <a16:creationId xmlns:a16="http://schemas.microsoft.com/office/drawing/2014/main" id="{31DFFA19-C042-4397-9315-5BB431DAE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8"/>
          <a:stretch/>
        </p:blipFill>
        <p:spPr bwMode="auto">
          <a:xfrm>
            <a:off x="428288" y="3657600"/>
            <a:ext cx="3979606" cy="29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B6A9655-A345-4AB1-AEE6-E8C81C502AC0}"/>
              </a:ext>
            </a:extLst>
          </p:cNvPr>
          <p:cNvSpPr txBox="1"/>
          <p:nvPr/>
        </p:nvSpPr>
        <p:spPr>
          <a:xfrm>
            <a:off x="0" y="39083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MS Gothic" panose="020B0609070205080204" pitchFamily="49" charset="-128"/>
                <a:ea typeface="MS Gothic" panose="020B0609070205080204" pitchFamily="49" charset="-128"/>
              </a:rPr>
              <a:t>PERSÉCUTION DES CHRÉTIENS AU MOYEN-ORIENT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4889E1-08B3-456B-8393-EAABF2E8C117}"/>
              </a:ext>
            </a:extLst>
          </p:cNvPr>
          <p:cNvSpPr txBox="1"/>
          <p:nvPr/>
        </p:nvSpPr>
        <p:spPr>
          <a:xfrm>
            <a:off x="0" y="34290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MS Gothic" panose="020B0609070205080204" pitchFamily="49" charset="-128"/>
                <a:ea typeface="MS Gothic" panose="020B0609070205080204" pitchFamily="49" charset="-128"/>
              </a:rPr>
              <a:t>PERSÉCUTION DES ROHINGYAS </a:t>
            </a:r>
            <a:r>
              <a:rPr lang="fr-FR" sz="2800" i="1" dirty="0">
                <a:latin typeface="MS Gothic" panose="020B0609070205080204" pitchFamily="49" charset="-128"/>
                <a:ea typeface="MS Gothic" panose="020B0609070205080204" pitchFamily="49" charset="-128"/>
              </a:rPr>
              <a:t>(MUSULMANS) </a:t>
            </a:r>
            <a:r>
              <a:rPr lang="fr-FR" sz="2800" dirty="0">
                <a:latin typeface="MS Gothic" panose="020B0609070205080204" pitchFamily="49" charset="-128"/>
                <a:ea typeface="MS Gothic" panose="020B0609070205080204" pitchFamily="49" charset="-128"/>
              </a:rPr>
              <a:t>AU MYANMAR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>
            <a:picLocks noChangeAspect="1"/>
          </p:cNvPicPr>
          <p:nvPr/>
        </p:nvPicPr>
        <p:blipFill rotWithShape="1">
          <a:blip r:embed="rId2" cstate="print"/>
          <a:srcRect r="5852"/>
          <a:stretch/>
        </p:blipFill>
        <p:spPr>
          <a:xfrm>
            <a:off x="533397" y="413581"/>
            <a:ext cx="3505200" cy="2628901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4A956F46-3EAF-4E92-916C-86D24E50991F}"/>
              </a:ext>
            </a:extLst>
          </p:cNvPr>
          <p:cNvPicPr/>
          <p:nvPr/>
        </p:nvPicPr>
        <p:blipFill rotWithShape="1">
          <a:blip r:embed="rId3" cstate="print"/>
          <a:srcRect l="772" b="13406"/>
          <a:stretch/>
        </p:blipFill>
        <p:spPr>
          <a:xfrm>
            <a:off x="4787067" y="385465"/>
            <a:ext cx="3815646" cy="2861736"/>
          </a:xfrm>
          <a:prstGeom prst="rect">
            <a:avLst/>
          </a:prstGeom>
        </p:spPr>
      </p:pic>
      <p:pic>
        <p:nvPicPr>
          <p:cNvPr id="9" name="object 6">
            <a:extLst>
              <a:ext uri="{FF2B5EF4-FFF2-40B4-BE49-F238E27FC236}">
                <a16:creationId xmlns:a16="http://schemas.microsoft.com/office/drawing/2014/main" id="{5F830B1B-8B4F-4098-8CCB-52C7BC0A6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80" r="3358"/>
          <a:stretch/>
        </p:blipFill>
        <p:spPr>
          <a:xfrm>
            <a:off x="4783717" y="3561752"/>
            <a:ext cx="3815647" cy="2861736"/>
          </a:xfrm>
          <a:prstGeom prst="rect">
            <a:avLst/>
          </a:prstGeom>
        </p:spPr>
      </p:pic>
      <p:pic>
        <p:nvPicPr>
          <p:cNvPr id="10" name="Picture 2" descr="L'Irlande du Nord, née dans le conflit il y a cent ans, connaît une  nouvelle flambée de violence politique">
            <a:extLst>
              <a:ext uri="{FF2B5EF4-FFF2-40B4-BE49-F238E27FC236}">
                <a16:creationId xmlns:a16="http://schemas.microsoft.com/office/drawing/2014/main" id="{38AC501F-D5C9-4007-85DC-E827E95FF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r="5982"/>
          <a:stretch/>
        </p:blipFill>
        <p:spPr bwMode="auto">
          <a:xfrm>
            <a:off x="533397" y="3627768"/>
            <a:ext cx="3678820" cy="275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D40D68-D90D-4533-924E-B0999F6099E6}"/>
              </a:ext>
            </a:extLst>
          </p:cNvPr>
          <p:cNvSpPr txBox="1"/>
          <p:nvPr/>
        </p:nvSpPr>
        <p:spPr>
          <a:xfrm>
            <a:off x="-742" y="3048000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CONFLITS INTER-RELIGIEUX CONTEMPORAINS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92948-9F52-4EDF-92E3-E3C73CED0C82}"/>
              </a:ext>
            </a:extLst>
          </p:cNvPr>
          <p:cNvSpPr txBox="1"/>
          <p:nvPr/>
        </p:nvSpPr>
        <p:spPr>
          <a:xfrm>
            <a:off x="-23648" y="-76200"/>
            <a:ext cx="1219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>
                  <a:solidFill>
                    <a:schemeClr val="bg1"/>
                  </a:solidFill>
                </a:ln>
                <a:latin typeface="MS Gothic" panose="020B0609070205080204" pitchFamily="49" charset="-128"/>
                <a:ea typeface="MS Gothic" panose="020B0609070205080204" pitchFamily="49" charset="-128"/>
              </a:rPr>
              <a:t>Irak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E1902F-5C9D-4027-8A7D-0189BB9A2F72}"/>
              </a:ext>
            </a:extLst>
          </p:cNvPr>
          <p:cNvSpPr txBox="1"/>
          <p:nvPr/>
        </p:nvSpPr>
        <p:spPr>
          <a:xfrm>
            <a:off x="7619258" y="-27164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ln>
                  <a:solidFill>
                    <a:schemeClr val="bg1"/>
                  </a:solidFill>
                </a:ln>
                <a:latin typeface="MS Gothic" panose="020B0609070205080204" pitchFamily="49" charset="-128"/>
                <a:ea typeface="MS Gothic" panose="020B0609070205080204" pitchFamily="49" charset="-128"/>
              </a:rPr>
              <a:t>Chine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670E0C-00E6-482D-96B1-CC32A08AEF76}"/>
              </a:ext>
            </a:extLst>
          </p:cNvPr>
          <p:cNvSpPr txBox="1"/>
          <p:nvPr/>
        </p:nvSpPr>
        <p:spPr>
          <a:xfrm>
            <a:off x="7590355" y="6368683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ln>
                  <a:solidFill>
                    <a:schemeClr val="bg1"/>
                  </a:solidFill>
                </a:ln>
                <a:latin typeface="MS Gothic" panose="020B0609070205080204" pitchFamily="49" charset="-128"/>
                <a:ea typeface="MS Gothic" panose="020B0609070205080204" pitchFamily="49" charset="-128"/>
              </a:rPr>
              <a:t>Inde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B482B2-F389-4A37-BC38-43EC67699AFA}"/>
              </a:ext>
            </a:extLst>
          </p:cNvPr>
          <p:cNvSpPr txBox="1"/>
          <p:nvPr/>
        </p:nvSpPr>
        <p:spPr>
          <a:xfrm>
            <a:off x="-38103" y="6386887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n>
                  <a:solidFill>
                    <a:schemeClr val="bg1"/>
                  </a:solidFill>
                </a:ln>
                <a:latin typeface="MS Gothic" panose="020B0609070205080204" pitchFamily="49" charset="-128"/>
                <a:ea typeface="MS Gothic" panose="020B0609070205080204" pitchFamily="49" charset="-128"/>
              </a:rPr>
              <a:t>Irlande</a:t>
            </a:r>
          </a:p>
        </p:txBody>
      </p:sp>
    </p:spTree>
    <p:extLst>
      <p:ext uri="{BB962C8B-B14F-4D97-AF65-F5344CB8AC3E}">
        <p14:creationId xmlns:p14="http://schemas.microsoft.com/office/powerpoint/2010/main" val="3226496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9968" y="2189186"/>
            <a:ext cx="7084061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fr-FR" sz="7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MÉMORY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68400" y="3581400"/>
            <a:ext cx="680719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DIVERSITÉ DES CONVICTIONS SPIRITUELLES</a:t>
            </a:r>
          </a:p>
        </p:txBody>
      </p:sp>
    </p:spTree>
    <p:extLst>
      <p:ext uri="{BB962C8B-B14F-4D97-AF65-F5344CB8AC3E}">
        <p14:creationId xmlns:p14="http://schemas.microsoft.com/office/powerpoint/2010/main" val="716974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531AC5B-3795-4B3F-AA4C-6C2069C38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882789"/>
              </p:ext>
            </p:extLst>
          </p:nvPr>
        </p:nvGraphicFramePr>
        <p:xfrm>
          <a:off x="152400" y="533400"/>
          <a:ext cx="8839200" cy="620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3404512225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273043283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28904655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2093697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149346077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1352073940"/>
                    </a:ext>
                  </a:extLst>
                </a:gridCol>
              </a:tblGrid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9915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223132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135614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262502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79598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851194"/>
                  </a:ext>
                </a:extLst>
              </a:tr>
            </a:tbl>
          </a:graphicData>
        </a:graphic>
      </p:graphicFrame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E916CD-7EE7-4E25-B1E2-2B77ED7A2B4F}"/>
              </a:ext>
            </a:extLst>
          </p:cNvPr>
          <p:cNvGrpSpPr/>
          <p:nvPr/>
        </p:nvGrpSpPr>
        <p:grpSpPr>
          <a:xfrm>
            <a:off x="146079" y="93508"/>
            <a:ext cx="8845521" cy="289823"/>
            <a:chOff x="146079" y="93508"/>
            <a:chExt cx="8845521" cy="289823"/>
          </a:xfrm>
        </p:grpSpPr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2786BC79-F887-4AF1-B873-D83C25B59867}"/>
                </a:ext>
              </a:extLst>
            </p:cNvPr>
            <p:cNvSpPr txBox="1"/>
            <p:nvPr/>
          </p:nvSpPr>
          <p:spPr>
            <a:xfrm>
              <a:off x="146079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JUDAÏSME</a:t>
              </a:r>
            </a:p>
          </p:txBody>
        </p:sp>
        <p:sp>
          <p:nvSpPr>
            <p:cNvPr id="18" name="object 3">
              <a:extLst>
                <a:ext uri="{FF2B5EF4-FFF2-40B4-BE49-F238E27FC236}">
                  <a16:creationId xmlns:a16="http://schemas.microsoft.com/office/drawing/2014/main" id="{151C0FF7-2521-4B51-9EAB-B3F558737D20}"/>
                </a:ext>
              </a:extLst>
            </p:cNvPr>
            <p:cNvSpPr txBox="1"/>
            <p:nvPr/>
          </p:nvSpPr>
          <p:spPr>
            <a:xfrm>
              <a:off x="1625622" y="93508"/>
              <a:ext cx="1550857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CHRISTIANISME</a:t>
              </a:r>
            </a:p>
          </p:txBody>
        </p:sp>
        <p:sp>
          <p:nvSpPr>
            <p:cNvPr id="19" name="object 3">
              <a:extLst>
                <a:ext uri="{FF2B5EF4-FFF2-40B4-BE49-F238E27FC236}">
                  <a16:creationId xmlns:a16="http://schemas.microsoft.com/office/drawing/2014/main" id="{65591957-16BC-4B9F-95FD-1E59FA8BFDAE}"/>
                </a:ext>
              </a:extLst>
            </p:cNvPr>
            <p:cNvSpPr txBox="1"/>
            <p:nvPr/>
          </p:nvSpPr>
          <p:spPr>
            <a:xfrm>
              <a:off x="3105167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ISLAM</a:t>
              </a:r>
            </a:p>
          </p:txBody>
        </p:sp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017EFFB9-7012-49C9-BCFD-117CB82B8674}"/>
                </a:ext>
              </a:extLst>
            </p:cNvPr>
            <p:cNvSpPr txBox="1"/>
            <p:nvPr/>
          </p:nvSpPr>
          <p:spPr>
            <a:xfrm>
              <a:off x="4584711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HINDOUISME</a:t>
              </a:r>
            </a:p>
          </p:txBody>
        </p:sp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ECA522D2-54F8-481B-8F3A-FFCB2F3340A8}"/>
                </a:ext>
              </a:extLst>
            </p:cNvPr>
            <p:cNvSpPr txBox="1"/>
            <p:nvPr/>
          </p:nvSpPr>
          <p:spPr>
            <a:xfrm>
              <a:off x="6064255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BOUDDHISME</a:t>
              </a:r>
            </a:p>
          </p:txBody>
        </p:sp>
        <p:sp>
          <p:nvSpPr>
            <p:cNvPr id="22" name="object 3">
              <a:extLst>
                <a:ext uri="{FF2B5EF4-FFF2-40B4-BE49-F238E27FC236}">
                  <a16:creationId xmlns:a16="http://schemas.microsoft.com/office/drawing/2014/main" id="{E2C6EC4E-D4CF-4F35-B072-2BB2A3CEEA42}"/>
                </a:ext>
              </a:extLst>
            </p:cNvPr>
            <p:cNvSpPr txBox="1"/>
            <p:nvPr/>
          </p:nvSpPr>
          <p:spPr>
            <a:xfrm>
              <a:off x="7543800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ATHÉISME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F3C6D291-7719-49FD-96E6-A94F406BE098}"/>
              </a:ext>
            </a:extLst>
          </p:cNvPr>
          <p:cNvGrpSpPr/>
          <p:nvPr/>
        </p:nvGrpSpPr>
        <p:grpSpPr>
          <a:xfrm>
            <a:off x="7594877" y="563613"/>
            <a:ext cx="1345645" cy="6139337"/>
            <a:chOff x="7594876" y="563613"/>
            <a:chExt cx="1345645" cy="613933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B80CF3-C352-4074-ACAD-226BA965A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12968" t="12319" r="14449" b="15217"/>
            <a:stretch/>
          </p:blipFill>
          <p:spPr>
            <a:xfrm>
              <a:off x="7791418" y="2635596"/>
              <a:ext cx="952560" cy="972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2352A57-0A0A-4960-BA86-CDACF06DC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2905" y="1596081"/>
              <a:ext cx="769587" cy="97200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11C047-75EB-4E6E-BC33-B0B77920D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1983" y="3664163"/>
              <a:ext cx="691431" cy="97200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CA4A092-5577-4E03-9A18-DBA198BDE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6748" y="563613"/>
              <a:ext cx="801900" cy="972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D6996CAB-8339-4AB9-AF0B-E45F2A801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5319" y="5730950"/>
              <a:ext cx="704759" cy="97200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5156A110-7C30-4CF0-BDCE-138AB8577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94876" y="4700455"/>
              <a:ext cx="1345645" cy="972000"/>
            </a:xfrm>
            <a:prstGeom prst="rect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1A83FAA4-2086-49D0-AD9B-D47D92FB7A10}"/>
              </a:ext>
            </a:extLst>
          </p:cNvPr>
          <p:cNvGrpSpPr/>
          <p:nvPr/>
        </p:nvGrpSpPr>
        <p:grpSpPr>
          <a:xfrm>
            <a:off x="6086154" y="563613"/>
            <a:ext cx="1404000" cy="6139337"/>
            <a:chOff x="6086154" y="563613"/>
            <a:chExt cx="1404000" cy="613933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A98181-FD1F-4F04-B67F-560904863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5911" y="5730950"/>
              <a:ext cx="904487" cy="97200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CB19D26-B316-40E7-896D-38E6D31F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09411" y="2635596"/>
              <a:ext cx="1157486" cy="97200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C31B7D4-ADA3-47B7-A981-E1C201EC5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1275" y="4700455"/>
              <a:ext cx="1353759" cy="972000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8FF8D283-91A8-4E7A-9095-876A125BB685}"/>
                </a:ext>
              </a:extLst>
            </p:cNvPr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86154" y="3664163"/>
              <a:ext cx="1404000" cy="972000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31EC183-72FE-4169-B488-BDCC257C2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1024" y="563613"/>
              <a:ext cx="1014261" cy="972000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E4EB858A-9675-4417-9BE1-A30ECF13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59334" y="1596081"/>
              <a:ext cx="1257641" cy="972000"/>
            </a:xfrm>
            <a:prstGeom prst="rect">
              <a:avLst/>
            </a:prstGeom>
          </p:spPr>
        </p:pic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723636A-927B-4EB3-8FD6-D2A3C098204E}"/>
              </a:ext>
            </a:extLst>
          </p:cNvPr>
          <p:cNvGrpSpPr/>
          <p:nvPr/>
        </p:nvGrpSpPr>
        <p:grpSpPr>
          <a:xfrm>
            <a:off x="3127066" y="563613"/>
            <a:ext cx="1404000" cy="6139337"/>
            <a:chOff x="3127066" y="563613"/>
            <a:chExt cx="1404000" cy="613933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A462761-D977-482D-A732-3CDF752226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/>
            <a:srcRect t="1951"/>
            <a:stretch/>
          </p:blipFill>
          <p:spPr>
            <a:xfrm>
              <a:off x="3409894" y="563613"/>
              <a:ext cx="838344" cy="972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4478F75-55FE-416A-ACC7-0B1E83DC0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0140" y="5730950"/>
              <a:ext cx="657853" cy="97200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EEFF6C2-BED3-4D0A-80BC-BB1D922231FB}"/>
                </a:ext>
              </a:extLst>
            </p:cNvPr>
            <p:cNvPicPr>
              <a:picLocks/>
            </p:cNvPicPr>
            <p:nvPr/>
          </p:nvPicPr>
          <p:blipFill rotWithShape="1">
            <a:blip r:embed="rId16" cstate="print"/>
            <a:srcRect l="6151" t="835" r="3390" b="-835"/>
            <a:stretch/>
          </p:blipFill>
          <p:spPr>
            <a:xfrm>
              <a:off x="3127066" y="4700455"/>
              <a:ext cx="1404000" cy="972000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E896532C-8E2A-4F47-BD14-7C5684A45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46295" y="1596081"/>
              <a:ext cx="1365543" cy="972000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40BBFC2E-7BA4-4C65-9102-19DF4675D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76480" y="3664163"/>
              <a:ext cx="1305173" cy="972000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FEF5B058-4168-403B-8C10-B2F34C973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20906" y="2635596"/>
              <a:ext cx="1016320" cy="972000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381F9BBE-6BBD-4A25-9D93-A92E3FC8294F}"/>
              </a:ext>
            </a:extLst>
          </p:cNvPr>
          <p:cNvGrpSpPr/>
          <p:nvPr/>
        </p:nvGrpSpPr>
        <p:grpSpPr>
          <a:xfrm>
            <a:off x="4612936" y="563613"/>
            <a:ext cx="1404000" cy="6139337"/>
            <a:chOff x="4612936" y="563613"/>
            <a:chExt cx="1404000" cy="613933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ADD89A-5DF6-4587-A059-FA001A18C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50448" y="3664163"/>
              <a:ext cx="728976" cy="97200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0447B86-508A-410E-A807-92E55F56E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05432" y="5730950"/>
              <a:ext cx="819008" cy="97200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2B57255-E022-4C6B-8445-7AF77E9A3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11274" y="2635596"/>
              <a:ext cx="1207325" cy="97200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9BC5BD9D-0626-4D52-B1D3-3D42FEF7E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13488" y="1596081"/>
              <a:ext cx="802897" cy="972000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F195487E-6DE5-4420-B6DE-EAC2B4275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01883" y="563613"/>
              <a:ext cx="626107" cy="972000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9ED7FD5-2EEF-46D7-BE8E-7AC75EACA536}"/>
                </a:ext>
              </a:extLst>
            </p:cNvPr>
            <p:cNvPicPr>
              <a:picLocks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12936" y="4700455"/>
              <a:ext cx="1404000" cy="972000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522E42B7-7C67-4670-86FC-5295E9B4CCD1}"/>
              </a:ext>
            </a:extLst>
          </p:cNvPr>
          <p:cNvGrpSpPr/>
          <p:nvPr/>
        </p:nvGrpSpPr>
        <p:grpSpPr>
          <a:xfrm>
            <a:off x="1643817" y="563613"/>
            <a:ext cx="1404000" cy="6139337"/>
            <a:chOff x="1643817" y="563613"/>
            <a:chExt cx="1404000" cy="613933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23E8743-5CB6-4858-8D41-89B3B6C18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963742" y="563613"/>
              <a:ext cx="764151" cy="972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F02730B-8BC4-4A46-BDD2-879B942F0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69283" y="1596081"/>
              <a:ext cx="753068" cy="972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FD5061-C501-44C7-B381-F04F0E287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42788" y="5730950"/>
              <a:ext cx="806059" cy="972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55A0E97-F4BB-480F-9BAB-E8A321E9B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47807" y="3664163"/>
              <a:ext cx="796021" cy="97200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7B8B931-F7E1-4915-AFEF-7AEF0B73F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65972" y="2635596"/>
              <a:ext cx="1359690" cy="972000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18005A2D-6EB0-459D-B6A7-78F319EE04C7}"/>
                </a:ext>
              </a:extLst>
            </p:cNvPr>
            <p:cNvPicPr>
              <a:picLocks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43817" y="4700455"/>
              <a:ext cx="1404000" cy="97200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C1EDC58-2E46-414D-BE95-0B4F3FDDC69D}"/>
              </a:ext>
            </a:extLst>
          </p:cNvPr>
          <p:cNvGrpSpPr/>
          <p:nvPr/>
        </p:nvGrpSpPr>
        <p:grpSpPr>
          <a:xfrm>
            <a:off x="215107" y="563613"/>
            <a:ext cx="1318644" cy="6139337"/>
            <a:chOff x="259073" y="563613"/>
            <a:chExt cx="1318644" cy="613933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66F7D6-A385-415E-8A9D-58683913E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3572" y="2635596"/>
              <a:ext cx="829646" cy="972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4B041CE-561D-462F-9226-88F4FD215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7760" y="5730950"/>
              <a:ext cx="681270" cy="97200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EDE40B1-74CA-4079-8570-AD6121445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1121" y="563613"/>
              <a:ext cx="1014549" cy="972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1E43C4C-F67F-4F1D-9113-36BB8C5CD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99519" y="1596081"/>
              <a:ext cx="637752" cy="972000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59F611BF-A1CC-43A0-B83A-3F0442F39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0197" y="4700455"/>
              <a:ext cx="1296396" cy="972000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9FD141B5-AB96-4896-A584-75F7C8601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9073" y="3664163"/>
              <a:ext cx="1318644" cy="972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531AC5B-3795-4B3F-AA4C-6C2069C38624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33400"/>
          <a:ext cx="8839200" cy="620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3404512225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273043283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28904655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2093697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149346077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1352073940"/>
                    </a:ext>
                  </a:extLst>
                </a:gridCol>
              </a:tblGrid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9915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223132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135614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262502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79598"/>
                  </a:ext>
                </a:extLst>
              </a:tr>
              <a:tr h="103465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851194"/>
                  </a:ext>
                </a:extLst>
              </a:tr>
            </a:tbl>
          </a:graphicData>
        </a:graphic>
      </p:graphicFrame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E916CD-7EE7-4E25-B1E2-2B77ED7A2B4F}"/>
              </a:ext>
            </a:extLst>
          </p:cNvPr>
          <p:cNvGrpSpPr/>
          <p:nvPr/>
        </p:nvGrpSpPr>
        <p:grpSpPr>
          <a:xfrm>
            <a:off x="146079" y="93508"/>
            <a:ext cx="8845521" cy="289823"/>
            <a:chOff x="146079" y="93508"/>
            <a:chExt cx="8845521" cy="289823"/>
          </a:xfrm>
        </p:grpSpPr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2786BC79-F887-4AF1-B873-D83C25B59867}"/>
                </a:ext>
              </a:extLst>
            </p:cNvPr>
            <p:cNvSpPr txBox="1"/>
            <p:nvPr/>
          </p:nvSpPr>
          <p:spPr>
            <a:xfrm>
              <a:off x="146079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JUDAÏSME</a:t>
              </a:r>
            </a:p>
          </p:txBody>
        </p:sp>
        <p:sp>
          <p:nvSpPr>
            <p:cNvPr id="18" name="object 3">
              <a:extLst>
                <a:ext uri="{FF2B5EF4-FFF2-40B4-BE49-F238E27FC236}">
                  <a16:creationId xmlns:a16="http://schemas.microsoft.com/office/drawing/2014/main" id="{151C0FF7-2521-4B51-9EAB-B3F558737D20}"/>
                </a:ext>
              </a:extLst>
            </p:cNvPr>
            <p:cNvSpPr txBox="1"/>
            <p:nvPr/>
          </p:nvSpPr>
          <p:spPr>
            <a:xfrm>
              <a:off x="1625622" y="93508"/>
              <a:ext cx="1574777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CHRISTIANISME</a:t>
              </a:r>
            </a:p>
          </p:txBody>
        </p:sp>
        <p:sp>
          <p:nvSpPr>
            <p:cNvPr id="19" name="object 3">
              <a:extLst>
                <a:ext uri="{FF2B5EF4-FFF2-40B4-BE49-F238E27FC236}">
                  <a16:creationId xmlns:a16="http://schemas.microsoft.com/office/drawing/2014/main" id="{65591957-16BC-4B9F-95FD-1E59FA8BFDAE}"/>
                </a:ext>
              </a:extLst>
            </p:cNvPr>
            <p:cNvSpPr txBox="1"/>
            <p:nvPr/>
          </p:nvSpPr>
          <p:spPr>
            <a:xfrm>
              <a:off x="3105167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ISLAM</a:t>
              </a:r>
            </a:p>
          </p:txBody>
        </p:sp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017EFFB9-7012-49C9-BCFD-117CB82B8674}"/>
                </a:ext>
              </a:extLst>
            </p:cNvPr>
            <p:cNvSpPr txBox="1"/>
            <p:nvPr/>
          </p:nvSpPr>
          <p:spPr>
            <a:xfrm>
              <a:off x="4584711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HINDOUISME</a:t>
              </a:r>
            </a:p>
          </p:txBody>
        </p:sp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ECA522D2-54F8-481B-8F3A-FFCB2F3340A8}"/>
                </a:ext>
              </a:extLst>
            </p:cNvPr>
            <p:cNvSpPr txBox="1"/>
            <p:nvPr/>
          </p:nvSpPr>
          <p:spPr>
            <a:xfrm>
              <a:off x="6064255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BOUDDHISME</a:t>
              </a:r>
            </a:p>
          </p:txBody>
        </p:sp>
        <p:sp>
          <p:nvSpPr>
            <p:cNvPr id="22" name="object 3">
              <a:extLst>
                <a:ext uri="{FF2B5EF4-FFF2-40B4-BE49-F238E27FC236}">
                  <a16:creationId xmlns:a16="http://schemas.microsoft.com/office/drawing/2014/main" id="{E2C6EC4E-D4CF-4F35-B072-2BB2A3CEEA42}"/>
                </a:ext>
              </a:extLst>
            </p:cNvPr>
            <p:cNvSpPr txBox="1"/>
            <p:nvPr/>
          </p:nvSpPr>
          <p:spPr>
            <a:xfrm>
              <a:off x="7543800" y="93508"/>
              <a:ext cx="14478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fr-FR" dirty="0">
                  <a:latin typeface="MS Gothic" panose="020B0609070205080204" pitchFamily="49" charset="-128"/>
                  <a:ea typeface="MS Gothic" panose="020B0609070205080204" pitchFamily="49" charset="-128"/>
                  <a:cs typeface="Arial"/>
                </a:rPr>
                <a:t>ATHÉISME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63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9968" y="2338958"/>
            <a:ext cx="7084061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fr-FR" sz="7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LAÏCITÉ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68399" y="3581400"/>
            <a:ext cx="680719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CE QUE DIT LA LOI</a:t>
            </a:r>
          </a:p>
        </p:txBody>
      </p:sp>
    </p:spTree>
    <p:extLst>
      <p:ext uri="{BB962C8B-B14F-4D97-AF65-F5344CB8AC3E}">
        <p14:creationId xmlns:p14="http://schemas.microsoft.com/office/powerpoint/2010/main" val="2612277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3608EA0-262C-4851-BE5E-AD9DC41588E6}"/>
              </a:ext>
            </a:extLst>
          </p:cNvPr>
          <p:cNvGrpSpPr/>
          <p:nvPr/>
        </p:nvGrpSpPr>
        <p:grpSpPr>
          <a:xfrm>
            <a:off x="-63625" y="-57229"/>
            <a:ext cx="9207625" cy="6915230"/>
            <a:chOff x="0" y="0"/>
            <a:chExt cx="9131425" cy="6858001"/>
          </a:xfrm>
        </p:grpSpPr>
        <p:pic>
          <p:nvPicPr>
            <p:cNvPr id="13314" name="Picture 2" descr="Description de l'image Loi de séparation des églises et de l’État. Page 1 - Archives Nationales - AE-II-2991.jpg.">
              <a:extLst>
                <a:ext uri="{FF2B5EF4-FFF2-40B4-BE49-F238E27FC236}">
                  <a16:creationId xmlns:a16="http://schemas.microsoft.com/office/drawing/2014/main" id="{63307653-8D8F-497A-84C2-A0EB1A6A38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34673" r="20441" b="11552"/>
            <a:stretch/>
          </p:blipFill>
          <p:spPr bwMode="auto">
            <a:xfrm>
              <a:off x="1981200" y="1"/>
              <a:ext cx="715022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Description de l'image Loi de séparation des églises et de l’État. Page 1 - Archives Nationales - AE-II-2991.jpg.">
              <a:extLst>
                <a:ext uri="{FF2B5EF4-FFF2-40B4-BE49-F238E27FC236}">
                  <a16:creationId xmlns:a16="http://schemas.microsoft.com/office/drawing/2014/main" id="{C8C283AB-0F9F-4295-AA11-DC09C5A2DE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34673" r="79672" b="11552"/>
            <a:stretch/>
          </p:blipFill>
          <p:spPr bwMode="auto">
            <a:xfrm flipH="1">
              <a:off x="608122" y="0"/>
              <a:ext cx="1373078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Description de l'image Loi de séparation des églises et de l’État. Page 1 - Archives Nationales - AE-II-2991.jpg.">
              <a:extLst>
                <a:ext uri="{FF2B5EF4-FFF2-40B4-BE49-F238E27FC236}">
                  <a16:creationId xmlns:a16="http://schemas.microsoft.com/office/drawing/2014/main" id="{3A2100FE-6026-4131-81CA-EA2171793F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8" t="34673" r="79672" b="11552"/>
            <a:stretch/>
          </p:blipFill>
          <p:spPr bwMode="auto">
            <a:xfrm>
              <a:off x="0" y="0"/>
              <a:ext cx="6096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CB7E37F-703B-4199-91DB-07F93908A737}"/>
              </a:ext>
            </a:extLst>
          </p:cNvPr>
          <p:cNvSpPr txBox="1"/>
          <p:nvPr/>
        </p:nvSpPr>
        <p:spPr>
          <a:xfrm>
            <a:off x="-609600" y="-57229"/>
            <a:ext cx="10134601" cy="1200329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     LOI DE SÉPARATION DES ÉGLISES ET                   	 DE L</a:t>
            </a:r>
            <a:r>
              <a:rPr lang="fr-FR" sz="3600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ÉTAT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BCEC10-CA73-41D7-8501-E8E081F96872}"/>
              </a:ext>
            </a:extLst>
          </p:cNvPr>
          <p:cNvSpPr/>
          <p:nvPr/>
        </p:nvSpPr>
        <p:spPr>
          <a:xfrm>
            <a:off x="-76200" y="1143100"/>
            <a:ext cx="3048000" cy="5766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804B4A4-A108-4C8D-BB32-53C5B9EABAD1}"/>
              </a:ext>
            </a:extLst>
          </p:cNvPr>
          <p:cNvGrpSpPr/>
          <p:nvPr/>
        </p:nvGrpSpPr>
        <p:grpSpPr>
          <a:xfrm>
            <a:off x="620069" y="3225553"/>
            <a:ext cx="1579261" cy="1828800"/>
            <a:chOff x="380999" y="3252686"/>
            <a:chExt cx="2497875" cy="2133600"/>
          </a:xfrm>
        </p:grpSpPr>
        <p:pic>
          <p:nvPicPr>
            <p:cNvPr id="2050" name="Picture 2" descr="Icône De Ligne De Calendrier Style De Contour Simple Calendrier Date Jour  Concept De Symbole De Plan Illustration Vectorielle Isolée Sur Fond Blanc  Trait Modifiable Eps 10 | Vecteur Premium">
              <a:extLst>
                <a:ext uri="{FF2B5EF4-FFF2-40B4-BE49-F238E27FC236}">
                  <a16:creationId xmlns:a16="http://schemas.microsoft.com/office/drawing/2014/main" id="{CA183986-89E4-4703-AD1D-1026CB4EF3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9" t="21885" r="19329" b="25719"/>
            <a:stretch/>
          </p:blipFill>
          <p:spPr bwMode="auto">
            <a:xfrm>
              <a:off x="381001" y="3252686"/>
              <a:ext cx="2497873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63B9E3F-6BA9-4FF0-89FE-EC8205A48B79}"/>
                </a:ext>
              </a:extLst>
            </p:cNvPr>
            <p:cNvSpPr/>
            <p:nvPr/>
          </p:nvSpPr>
          <p:spPr>
            <a:xfrm>
              <a:off x="381000" y="3886200"/>
              <a:ext cx="2497872" cy="88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latin typeface="MS Gothic" panose="020B0609070205080204" pitchFamily="49" charset="-128"/>
                  <a:ea typeface="MS Gothic" panose="020B0609070205080204" pitchFamily="49" charset="-128"/>
                </a:rPr>
                <a:t>9 DÉCEMBRE 1905</a:t>
              </a:r>
              <a:endParaRPr lang="fr-FR" sz="2400" dirty="0">
                <a:latin typeface="MS Gothic" panose="020B0609070205080204" pitchFamily="49" charset="-128"/>
                <a:ea typeface="MS Gothic" panose="020B0609070205080204" pitchFamily="49" charset="-128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100" y="1676400"/>
            <a:ext cx="8305800" cy="466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buClr>
                <a:srgbClr val="000000"/>
              </a:buClr>
              <a:buFont typeface="Times New Roman"/>
              <a:buChar char="•"/>
              <a:tabLst>
                <a:tab pos="355600" algn="l"/>
                <a:tab pos="356235" algn="l"/>
              </a:tabLst>
            </a:pPr>
            <a:r>
              <a:rPr lang="fr-FR" sz="3200" b="1" spc="-5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ARTICLE</a:t>
            </a:r>
            <a:r>
              <a:rPr lang="fr-FR" sz="3200" b="1" spc="-40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3200" b="1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31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800"/>
              </a:spcBef>
            </a:pP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Sont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punis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d'un an </a:t>
            </a: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d'emprisonnement</a:t>
            </a:r>
            <a:r>
              <a:rPr lang="fr-FR"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t</a:t>
            </a:r>
            <a:r>
              <a:rPr sz="30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1</a:t>
            </a:r>
            <a:r>
              <a:rPr sz="30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5</a:t>
            </a:r>
            <a:r>
              <a:rPr lang="fr-FR" sz="30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000</a:t>
            </a:r>
            <a:r>
              <a:rPr lang="fr-FR"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33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€</a:t>
            </a:r>
            <a:r>
              <a:rPr lang="fr-FR" sz="3000" spc="-133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lang="fr-FR" sz="30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'am</a:t>
            </a:r>
            <a:r>
              <a:rPr sz="3000" spc="-1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nd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ce</a:t>
            </a:r>
            <a:r>
              <a:rPr sz="3000" spc="-1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u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x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qu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i</a:t>
            </a:r>
            <a:r>
              <a:rPr lang="fr-FR"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obligent</a:t>
            </a:r>
            <a:r>
              <a:rPr sz="30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ou</a:t>
            </a:r>
            <a:r>
              <a:rPr sz="3000" spc="-2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interdisent</a:t>
            </a:r>
            <a:r>
              <a:rPr sz="3000" spc="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à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quelqu’un</a:t>
            </a:r>
            <a:r>
              <a:rPr lang="fr-FR" sz="3000" spc="-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d’</a:t>
            </a:r>
            <a:r>
              <a:rPr sz="3000" spc="-1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exercer</a:t>
            </a:r>
            <a:r>
              <a:rPr sz="300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un</a:t>
            </a:r>
            <a:r>
              <a:rPr sz="300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culte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.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 marL="381000" indent="-368935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lang="fr-FR" sz="3200" b="1" spc="-5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ARTICLE</a:t>
            </a:r>
            <a:r>
              <a:rPr lang="fr-FR" sz="3200" b="1" spc="-35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 </a:t>
            </a:r>
            <a:r>
              <a:rPr lang="fr-FR" sz="3200" b="1" spc="-5" dirty="0">
                <a:solidFill>
                  <a:schemeClr val="tx2">
                    <a:lumMod val="75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32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  <a:cs typeface="Arial"/>
            </a:endParaRPr>
          </a:p>
          <a:p>
            <a:pPr marL="12700" marR="22225" algn="just">
              <a:lnSpc>
                <a:spcPct val="100000"/>
              </a:lnSpc>
              <a:spcBef>
                <a:spcPts val="800"/>
              </a:spcBef>
            </a:pP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Seront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punis</a:t>
            </a:r>
            <a:r>
              <a:rPr sz="3000" spc="1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des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mêmes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peines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ceux</a:t>
            </a:r>
            <a:r>
              <a:rPr lang="fr-FR"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qui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auront</a:t>
            </a:r>
            <a:r>
              <a:rPr sz="3000" spc="2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empêché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,</a:t>
            </a:r>
            <a:r>
              <a:rPr lang="fr-FR" sz="3000" spc="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retardé</a:t>
            </a:r>
            <a:r>
              <a:rPr lang="fr-FR"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ou</a:t>
            </a:r>
            <a:r>
              <a:rPr lang="fr-FR" sz="300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interrompu</a:t>
            </a:r>
            <a:r>
              <a:rPr sz="3000" spc="-2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10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l’exercice</a:t>
            </a:r>
            <a:r>
              <a:rPr sz="3000" spc="-10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d'un</a:t>
            </a:r>
            <a:r>
              <a:rPr sz="3000" spc="-2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3000" spc="-5" dirty="0" err="1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culte</a:t>
            </a:r>
            <a:r>
              <a:rPr sz="3000" spc="-5" dirty="0"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.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85888" y="1219200"/>
            <a:ext cx="6372225" cy="0"/>
          </a:xfrm>
          <a:custGeom>
            <a:avLst/>
            <a:gdLst/>
            <a:ahLst/>
            <a:cxnLst/>
            <a:rect l="l" t="t" r="r" b="b"/>
            <a:pathLst>
              <a:path w="6372225">
                <a:moveTo>
                  <a:pt x="0" y="0"/>
                </a:moveTo>
                <a:lnTo>
                  <a:pt x="6372224" y="0"/>
                </a:lnTo>
              </a:path>
            </a:pathLst>
          </a:custGeom>
          <a:ln w="38100">
            <a:solidFill>
              <a:schemeClr val="tx2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F5156-0E70-4166-8C3E-256B7F827DC2}"/>
              </a:ext>
            </a:extLst>
          </p:cNvPr>
          <p:cNvSpPr/>
          <p:nvPr/>
        </p:nvSpPr>
        <p:spPr>
          <a:xfrm>
            <a:off x="-2628" y="3442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LA LIBERTÉ A BESOIN D</a:t>
            </a:r>
            <a:r>
              <a:rPr lang="fr-FR" sz="3600" b="1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ÊTRE PROTÉGÉE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e Footichiste - L'invention du carton rouge">
            <a:extLst>
              <a:ext uri="{FF2B5EF4-FFF2-40B4-BE49-F238E27FC236}">
                <a16:creationId xmlns:a16="http://schemas.microsoft.com/office/drawing/2014/main" id="{3DFAEA28-54E6-48CC-8DA4-12275783E7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6" t="18924" r="22710" b="9965"/>
          <a:stretch/>
        </p:blipFill>
        <p:spPr bwMode="auto">
          <a:xfrm>
            <a:off x="4917071" y="3657573"/>
            <a:ext cx="4226929" cy="317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9663" y="1447800"/>
            <a:ext cx="236174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r" rtl="0">
              <a:spcBef>
                <a:spcPts val="100"/>
              </a:spcBef>
            </a:pPr>
            <a:r>
              <a:rPr lang="fr-FR" sz="4000" kern="1200" dirty="0">
                <a:latin typeface="MS Gothic" panose="020B0609070205080204" pitchFamily="49" charset="-128"/>
                <a:ea typeface="MS Gothic" panose="020B0609070205080204" pitchFamily="49" charset="-128"/>
              </a:rPr>
              <a:t>PAS LÉGAL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7666" y="4617020"/>
            <a:ext cx="1371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latin typeface="MS Gothic" panose="020B0609070205080204" pitchFamily="49" charset="-128"/>
                <a:ea typeface="MS Gothic" panose="020B0609070205080204" pitchFamily="49" charset="-128"/>
                <a:cs typeface="Arial"/>
              </a:rPr>
              <a:t>LÉGAL</a:t>
            </a:r>
            <a:endParaRPr lang="fr-FR" sz="4000" b="1" dirty="0">
              <a:latin typeface="MS Gothic" panose="020B0609070205080204" pitchFamily="49" charset="-128"/>
              <a:ea typeface="MS Gothic" panose="020B0609070205080204" pitchFamily="49" charset="-128"/>
              <a:cs typeface="Arial MT"/>
            </a:endParaRPr>
          </a:p>
        </p:txBody>
      </p:sp>
      <p:pic>
        <p:nvPicPr>
          <p:cNvPr id="9" name="Picture 2" descr="https://cherry.img.pmdstatic.net/fit/https.3A.2F.2Fimg.2Esport.2Egentside.2Ecom.2Farticle.2Fgs-news.2Fle-premier-carton-vert-a-ete-distribue_6e0a75e4bbcedba20664630e25b991b6d94d04b7.2Ejpg/640x360/quality/80/thumbnail.jpg">
            <a:extLst>
              <a:ext uri="{FF2B5EF4-FFF2-40B4-BE49-F238E27FC236}">
                <a16:creationId xmlns:a16="http://schemas.microsoft.com/office/drawing/2014/main" id="{9FC6E13F-7E19-4A75-9FAF-A563355BA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0" t="625" r="17798" b="17002"/>
          <a:stretch/>
        </p:blipFill>
        <p:spPr bwMode="auto">
          <a:xfrm>
            <a:off x="-13139" y="-13138"/>
            <a:ext cx="4275837" cy="321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AA4B495-AADD-0444-9E55-84683E4A7009}"/>
              </a:ext>
            </a:extLst>
          </p:cNvPr>
          <p:cNvCxnSpPr/>
          <p:nvPr/>
        </p:nvCxnSpPr>
        <p:spPr>
          <a:xfrm>
            <a:off x="4572000" y="14240"/>
            <a:ext cx="0" cy="685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125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9F487C2-C60C-4D7D-94BD-118D52708B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41" t="18964" r="28366" b="61"/>
          <a:stretch/>
        </p:blipFill>
        <p:spPr>
          <a:xfrm>
            <a:off x="4876800" y="1260578"/>
            <a:ext cx="3802117" cy="5615815"/>
          </a:xfrm>
          <a:prstGeom prst="rect">
            <a:avLst/>
          </a:prstGeom>
        </p:spPr>
      </p:pic>
      <p:pic>
        <p:nvPicPr>
          <p:cNvPr id="8" name="Picture 2" descr="Grenoble : sept femmes se baignent en burkini pour &quot;défendre la liberté&quot;">
            <a:extLst>
              <a:ext uri="{FF2B5EF4-FFF2-40B4-BE49-F238E27FC236}">
                <a16:creationId xmlns:a16="http://schemas.microsoft.com/office/drawing/2014/main" id="{09A5AA73-09B9-4883-8103-B04DCCCF3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3" t="24583" r="25325" b="24583"/>
          <a:stretch/>
        </p:blipFill>
        <p:spPr bwMode="auto">
          <a:xfrm>
            <a:off x="578771" y="-228600"/>
            <a:ext cx="3722067" cy="567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/>
          <p:nvPr/>
        </p:nvSpPr>
        <p:spPr>
          <a:xfrm>
            <a:off x="578771" y="5486400"/>
            <a:ext cx="3788980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FEMME EN BURKINI  SUR UNE PLAGE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81600" y="381000"/>
            <a:ext cx="3396767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r>
              <a:rPr lang="fr-FR" sz="36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T-SHIRT ATHÉE</a:t>
            </a:r>
            <a:endParaRPr lang="fr-FR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5775" y="3506536"/>
            <a:ext cx="2059209" cy="3085083"/>
          </a:xfrm>
          <a:prstGeom prst="rect">
            <a:avLst/>
          </a:prstGeom>
        </p:spPr>
      </p:pic>
      <p:pic>
        <p:nvPicPr>
          <p:cNvPr id="3" name="object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5816" y="215654"/>
            <a:ext cx="3998499" cy="2997689"/>
          </a:xfrm>
          <a:prstGeom prst="rect">
            <a:avLst/>
          </a:prstGeom>
        </p:spPr>
      </p:pic>
      <p:pic>
        <p:nvPicPr>
          <p:cNvPr id="4" name="object 4"/>
          <p:cNvPicPr>
            <a:picLocks noChangeAspect="1"/>
          </p:cNvPicPr>
          <p:nvPr/>
        </p:nvPicPr>
        <p:blipFill rotWithShape="1">
          <a:blip r:embed="rId4" cstate="print"/>
          <a:srcRect l="9859" r="5668"/>
          <a:stretch/>
        </p:blipFill>
        <p:spPr>
          <a:xfrm>
            <a:off x="357110" y="3611245"/>
            <a:ext cx="4012445" cy="3013430"/>
          </a:xfrm>
          <a:prstGeom prst="rect">
            <a:avLst/>
          </a:prstGeom>
        </p:spPr>
      </p:pic>
      <p:pic>
        <p:nvPicPr>
          <p:cNvPr id="6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15899" y="3513640"/>
            <a:ext cx="2091881" cy="313403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36220" y="3162300"/>
            <a:ext cx="8907780" cy="1016000"/>
          </a:xfrm>
          <a:custGeom>
            <a:avLst/>
            <a:gdLst/>
            <a:ahLst/>
            <a:cxnLst/>
            <a:rect l="l" t="t" r="r" b="b"/>
            <a:pathLst>
              <a:path w="8907780" h="1016000">
                <a:moveTo>
                  <a:pt x="0" y="1016000"/>
                </a:moveTo>
                <a:lnTo>
                  <a:pt x="8907779" y="1016000"/>
                </a:lnTo>
                <a:lnTo>
                  <a:pt x="8907779" y="0"/>
                </a:lnTo>
                <a:lnTo>
                  <a:pt x="0" y="0"/>
                </a:lnTo>
                <a:lnTo>
                  <a:pt x="0" y="101600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9286" y="430530"/>
            <a:ext cx="4128178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EXPRIMER / MANIFESTER DES VALEURS EN LIEN AVEC LA CROYANCE OU LA NON-CROYANCE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w2.chabad.org/media/images/1035/jbsx10353838.jpg?_i=_nF6BA04C2A210B6E773D53EE06C920208">
            <a:extLst>
              <a:ext uri="{FF2B5EF4-FFF2-40B4-BE49-F238E27FC236}">
                <a16:creationId xmlns:a16="http://schemas.microsoft.com/office/drawing/2014/main" id="{95FD5347-ACBC-40AE-9D50-2DF4D33EB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r="4286" b="4286"/>
          <a:stretch/>
        </p:blipFill>
        <p:spPr bwMode="auto">
          <a:xfrm>
            <a:off x="287006" y="267881"/>
            <a:ext cx="4065320" cy="304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Que célèbre l'Aïd-el-Fitr (et pourquoi il ne faut pas confondre avec l'Aïd-el-Kébir)  ?">
            <a:extLst>
              <a:ext uri="{FF2B5EF4-FFF2-40B4-BE49-F238E27FC236}">
                <a16:creationId xmlns:a16="http://schemas.microsoft.com/office/drawing/2014/main" id="{EDF9F358-3CC1-4AD9-A5B0-AFB17D301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r="23887"/>
          <a:stretch/>
        </p:blipFill>
        <p:spPr bwMode="auto">
          <a:xfrm>
            <a:off x="4876060" y="3657601"/>
            <a:ext cx="3962399" cy="29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france3-regions.francetvinfo.fr/image/9kjWlknvlj23x3TEYBWY6qnOtiw/1200x900/regions/2020/06/09/5edef29365f3a_maxnewsworldthree831569.jpg">
            <a:extLst>
              <a:ext uri="{FF2B5EF4-FFF2-40B4-BE49-F238E27FC236}">
                <a16:creationId xmlns:a16="http://schemas.microsoft.com/office/drawing/2014/main" id="{4C2206F1-CC7C-4094-826D-C114DC46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060" y="267881"/>
            <a:ext cx="3980934" cy="298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ject 4"/>
          <p:cNvPicPr>
            <a:picLocks noChangeAspect="1"/>
          </p:cNvPicPr>
          <p:nvPr/>
        </p:nvPicPr>
        <p:blipFill rotWithShape="1">
          <a:blip r:embed="rId5" cstate="print"/>
          <a:srcRect l="2954" r="7535"/>
          <a:stretch/>
        </p:blipFill>
        <p:spPr>
          <a:xfrm>
            <a:off x="305542" y="3617063"/>
            <a:ext cx="3962399" cy="29708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0" y="3104564"/>
            <a:ext cx="9144000" cy="5681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FÊTES RELIGIEUSES DANS L</a:t>
            </a:r>
            <a:r>
              <a:rPr lang="fr-FR" sz="3600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ESPACE PUBLIC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>
            <a:picLocks noChangeAspect="1"/>
          </p:cNvPicPr>
          <p:nvPr/>
        </p:nvPicPr>
        <p:blipFill rotWithShape="1">
          <a:blip r:embed="rId2" cstate="print"/>
          <a:srcRect l="4435" t="51111" r="6855"/>
          <a:stretch/>
        </p:blipFill>
        <p:spPr>
          <a:xfrm>
            <a:off x="420814" y="280149"/>
            <a:ext cx="4094894" cy="307116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94301" y="4377247"/>
            <a:ext cx="37162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fr-FR" sz="3600" b="0" kern="1200" dirty="0"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SIGNES RELIGIEUX DANS LE SPORT</a:t>
            </a:r>
          </a:p>
        </p:txBody>
      </p:sp>
      <p:pic>
        <p:nvPicPr>
          <p:cNvPr id="6" name="Picture 2" descr="Polémique sur le hijab dans le foot : l'exemple du handball, qui veut «  ouvrir plutôt que restreindre » - Le Parisien">
            <a:extLst>
              <a:ext uri="{FF2B5EF4-FFF2-40B4-BE49-F238E27FC236}">
                <a16:creationId xmlns:a16="http://schemas.microsoft.com/office/drawing/2014/main" id="{0984F973-042C-4D88-A629-32C0B1EB2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5567"/>
          <a:stretch/>
        </p:blipFill>
        <p:spPr bwMode="auto">
          <a:xfrm>
            <a:off x="4745785" y="280149"/>
            <a:ext cx="4094894" cy="307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www.insidehook.com/wp-content/uploads/2022/02/1-15.jpg?fit=1200%2C800">
            <a:extLst>
              <a:ext uri="{FF2B5EF4-FFF2-40B4-BE49-F238E27FC236}">
                <a16:creationId xmlns:a16="http://schemas.microsoft.com/office/drawing/2014/main" id="{86B71DC8-F660-41F5-8979-7F550DBE9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420813" y="3533315"/>
            <a:ext cx="4094893" cy="307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>
            <a:picLocks noChangeAspect="1"/>
          </p:cNvPicPr>
          <p:nvPr/>
        </p:nvPicPr>
        <p:blipFill rotWithShape="1">
          <a:blip r:embed="rId2" cstate="print"/>
          <a:srcRect t="1200" b="1114"/>
          <a:stretch/>
        </p:blipFill>
        <p:spPr>
          <a:xfrm>
            <a:off x="201227" y="2914650"/>
            <a:ext cx="4343400" cy="3257550"/>
          </a:xfrm>
          <a:prstGeom prst="rect">
            <a:avLst/>
          </a:prstGeom>
        </p:spPr>
      </p:pic>
      <p:pic>
        <p:nvPicPr>
          <p:cNvPr id="4" name="object 4"/>
          <p:cNvPicPr>
            <a:picLocks noChangeAspect="1"/>
          </p:cNvPicPr>
          <p:nvPr/>
        </p:nvPicPr>
        <p:blipFill rotWithShape="1">
          <a:blip r:embed="rId3" cstate="print"/>
          <a:srcRect l="5949" r="4813"/>
          <a:stretch/>
        </p:blipFill>
        <p:spPr>
          <a:xfrm>
            <a:off x="4648200" y="2920568"/>
            <a:ext cx="4335512" cy="32516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D2B6546-FB7C-44DC-B2FA-FF07AF0B7CCC}"/>
              </a:ext>
            </a:extLst>
          </p:cNvPr>
          <p:cNvSpPr txBox="1"/>
          <p:nvPr/>
        </p:nvSpPr>
        <p:spPr>
          <a:xfrm>
            <a:off x="676257" y="914400"/>
            <a:ext cx="7943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SIGNES / SYMBOLES  RELIGIEUX DANS LES LIEUX / BÂTIMENTS PUBLICS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5BBD0A3-3024-4901-A69B-264E9B1F74A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6324599" cy="4800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812AC-31A1-4DA3-BE86-9B2092CE2C8E}"/>
              </a:ext>
            </a:extLst>
          </p:cNvPr>
          <p:cNvSpPr/>
          <p:nvPr/>
        </p:nvSpPr>
        <p:spPr>
          <a:xfrm>
            <a:off x="228601" y="5257800"/>
            <a:ext cx="8686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SIGNES RELIGIEUX OSTENSIBLES  PORTÉS PAR LES ÉLÈVES À L</a:t>
            </a:r>
            <a:r>
              <a:rPr lang="fr-FR" sz="3600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dirty="0">
                <a:latin typeface="MS Gothic" panose="020B0609070205080204" pitchFamily="49" charset="-128"/>
                <a:ea typeface="MS Gothic" panose="020B0609070205080204" pitchFamily="49" charset="-128"/>
              </a:rPr>
              <a:t>ÉCOLE PUBLIQUE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nterdiction du voile intégral en France : dix ans après, un bilan nuancé">
            <a:extLst>
              <a:ext uri="{FF2B5EF4-FFF2-40B4-BE49-F238E27FC236}">
                <a16:creationId xmlns:a16="http://schemas.microsoft.com/office/drawing/2014/main" id="{ECE280BC-AB83-4C6A-8F34-D4B6226A6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r="16923"/>
          <a:stretch/>
        </p:blipFill>
        <p:spPr bwMode="auto">
          <a:xfrm>
            <a:off x="1676400" y="1258053"/>
            <a:ext cx="7467600" cy="559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381000"/>
            <a:ext cx="86868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VOILE INTÉGRAL DANS L</a:t>
            </a:r>
            <a:r>
              <a:rPr lang="fr-FR" sz="3600" b="0" kern="1200" spc="5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3600" b="0" kern="1200" spc="5" dirty="0">
                <a:latin typeface="MS Gothic" panose="020B0609070205080204" pitchFamily="49" charset="-128"/>
                <a:ea typeface="MS Gothic" panose="020B0609070205080204" pitchFamily="49" charset="-128"/>
              </a:rPr>
              <a:t>ESPACE PUBLIC</a:t>
            </a:r>
          </a:p>
        </p:txBody>
      </p:sp>
    </p:spTree>
    <p:extLst>
      <p:ext uri="{BB962C8B-B14F-4D97-AF65-F5344CB8AC3E}">
        <p14:creationId xmlns:p14="http://schemas.microsoft.com/office/powerpoint/2010/main" val="6546943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3B35D1-86B4-4525-938F-600085385FE0}"/>
              </a:ext>
            </a:extLst>
          </p:cNvPr>
          <p:cNvSpPr txBox="1"/>
          <p:nvPr/>
        </p:nvSpPr>
        <p:spPr>
          <a:xfrm>
            <a:off x="72000" y="1893332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USAGERS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0050D2-38A9-4EF4-9186-D4782603D457}"/>
              </a:ext>
            </a:extLst>
          </p:cNvPr>
          <p:cNvSpPr txBox="1"/>
          <p:nvPr/>
        </p:nvSpPr>
        <p:spPr>
          <a:xfrm>
            <a:off x="3132000" y="1524000"/>
            <a:ext cx="28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ÉLÈVES À L</a:t>
            </a:r>
            <a:r>
              <a:rPr lang="fr-FR" sz="2400" b="1" dirty="0"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2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ÉCOLE / COLLÈGE / LYCÉE PUBLIC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CEBD5E-B0DA-48B5-B2B0-C04D828A07E3}"/>
              </a:ext>
            </a:extLst>
          </p:cNvPr>
          <p:cNvSpPr txBox="1"/>
          <p:nvPr/>
        </p:nvSpPr>
        <p:spPr>
          <a:xfrm>
            <a:off x="6135083" y="1647111"/>
            <a:ext cx="28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FONCTIONNAIRES</a:t>
            </a:r>
          </a:p>
          <a:p>
            <a:pPr algn="ctr"/>
            <a:r>
              <a:rPr lang="fr-FR" sz="1600" b="1" i="1" dirty="0"/>
              <a:t>(profs, policiers, infirmiers…)</a:t>
            </a:r>
            <a:endParaRPr lang="fr-FR" b="1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2868C0-B951-4DF5-8767-552D1914C699}"/>
              </a:ext>
            </a:extLst>
          </p:cNvPr>
          <p:cNvSpPr txBox="1"/>
          <p:nvPr/>
        </p:nvSpPr>
        <p:spPr>
          <a:xfrm>
            <a:off x="168957" y="3306411"/>
            <a:ext cx="2916000" cy="2308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LIBERTÉ DE CONSCIENCE ET D’EXPRESSION</a:t>
            </a:r>
          </a:p>
          <a:p>
            <a:pPr algn="ctr"/>
            <a:r>
              <a:rPr lang="fr-FR" sz="2400" b="1" dirty="0"/>
              <a:t>+ 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</a:rPr>
              <a:t>INTERDICTION DE DISSIMULER SON VISAGE </a:t>
            </a:r>
            <a:r>
              <a:rPr lang="fr-FR" sz="2400" b="1" i="1" dirty="0">
                <a:solidFill>
                  <a:schemeClr val="accent5">
                    <a:lumMod val="50000"/>
                  </a:schemeClr>
                </a:solidFill>
              </a:rPr>
              <a:t>(2010)</a:t>
            </a:r>
            <a:endParaRPr lang="fr-FR" sz="1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2DD138-1466-49FB-B3E2-24FE5C2B9F9B}"/>
              </a:ext>
            </a:extLst>
          </p:cNvPr>
          <p:cNvSpPr txBox="1"/>
          <p:nvPr/>
        </p:nvSpPr>
        <p:spPr>
          <a:xfrm>
            <a:off x="3221145" y="3276598"/>
            <a:ext cx="2916000" cy="267765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7030A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r>
              <a:rPr lang="fr-FR" sz="2400" b="1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INTERDICTION DU PORT DE SIGNES RELIGIEUX OSTENSIBLES </a:t>
            </a:r>
            <a:r>
              <a:rPr lang="fr-FR" sz="2400" b="1" i="1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(2004)</a:t>
            </a:r>
          </a:p>
          <a:p>
            <a:pPr algn="ctr"/>
            <a:endParaRPr lang="fr-FR" sz="2400" b="1" dirty="0">
              <a:solidFill>
                <a:srgbClr val="7030A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8E4F07-056E-4D11-A9CD-F565AD89EEB9}"/>
              </a:ext>
            </a:extLst>
          </p:cNvPr>
          <p:cNvSpPr txBox="1"/>
          <p:nvPr/>
        </p:nvSpPr>
        <p:spPr>
          <a:xfrm>
            <a:off x="6270926" y="3276598"/>
            <a:ext cx="2704117" cy="2308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C0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endParaRPr lang="fr-FR" sz="2400" b="1" dirty="0">
              <a:solidFill>
                <a:srgbClr val="C0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r>
              <a:rPr lang="fr-FR" sz="2400" b="1" dirty="0">
                <a:solidFill>
                  <a:srgbClr val="C0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NEUTRALITÉ DE L</a:t>
            </a:r>
            <a:r>
              <a:rPr lang="fr-FR" sz="2400" b="1" dirty="0">
                <a:solidFill>
                  <a:srgbClr val="C00000"/>
                </a:solidFill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2400" b="1" dirty="0">
                <a:solidFill>
                  <a:srgbClr val="C0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ÉTAT</a:t>
            </a:r>
          </a:p>
          <a:p>
            <a:pPr algn="ctr"/>
            <a:endParaRPr lang="fr-FR" sz="2400" b="1" i="1" dirty="0">
              <a:solidFill>
                <a:srgbClr val="C0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endParaRPr lang="fr-FR" sz="2400" b="1" dirty="0">
              <a:solidFill>
                <a:srgbClr val="C0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CFB326-74C8-4943-9A31-A9F861EA7AFA}"/>
              </a:ext>
            </a:extLst>
          </p:cNvPr>
          <p:cNvSpPr txBox="1"/>
          <p:nvPr/>
        </p:nvSpPr>
        <p:spPr>
          <a:xfrm>
            <a:off x="72000" y="6167735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latin typeface="MS Gothic" panose="020B0609070205080204" pitchFamily="49" charset="-128"/>
                <a:ea typeface="MS Gothic" panose="020B0609070205080204" pitchFamily="49" charset="-128"/>
              </a:rPr>
              <a:t>ESPACE PUBLIC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242230-9252-4064-BF37-BF5EEA7D0D3F}"/>
              </a:ext>
            </a:extLst>
          </p:cNvPr>
          <p:cNvSpPr txBox="1"/>
          <p:nvPr/>
        </p:nvSpPr>
        <p:spPr>
          <a:xfrm>
            <a:off x="6142508" y="6167735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latin typeface="MS Gothic" panose="020B0609070205080204" pitchFamily="49" charset="-128"/>
                <a:ea typeface="MS Gothic" panose="020B0609070205080204" pitchFamily="49" charset="-128"/>
              </a:rPr>
              <a:t>BÂTIMENTS PUBLICS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557B99-82BF-4C5F-A037-5F41A15130D7}"/>
              </a:ext>
            </a:extLst>
          </p:cNvPr>
          <p:cNvSpPr txBox="1"/>
          <p:nvPr/>
        </p:nvSpPr>
        <p:spPr>
          <a:xfrm>
            <a:off x="0" y="21380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LAÏCITÉ</a:t>
            </a:r>
          </a:p>
          <a:p>
            <a:pPr algn="ctr"/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LOI DE SÉPARATION DES ÉGLISES ET DE L</a:t>
            </a:r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MT"/>
                <a:ea typeface="MS Gothic" panose="020B0609070205080204" pitchFamily="49" charset="-128"/>
              </a:rPr>
              <a:t>’</a:t>
            </a:r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ÉTAT </a:t>
            </a:r>
            <a:r>
              <a:rPr lang="fr-FR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(1905)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C8E5B257-C30E-4B81-88FD-4D9F303382CF}"/>
              </a:ext>
            </a:extLst>
          </p:cNvPr>
          <p:cNvSpPr>
            <a:spLocks/>
          </p:cNvSpPr>
          <p:nvPr/>
        </p:nvSpPr>
        <p:spPr>
          <a:xfrm>
            <a:off x="1458000" y="2421240"/>
            <a:ext cx="108000" cy="792000"/>
          </a:xfrm>
          <a:custGeom>
            <a:avLst/>
            <a:gdLst>
              <a:gd name="connsiteX0" fmla="*/ 84470 w 210424"/>
              <a:gd name="connsiteY0" fmla="*/ 0 h 736846"/>
              <a:gd name="connsiteX1" fmla="*/ 208758 w 210424"/>
              <a:gd name="connsiteY1" fmla="*/ 257452 h 736846"/>
              <a:gd name="connsiteX2" fmla="*/ 4571 w 210424"/>
              <a:gd name="connsiteY2" fmla="*/ 497149 h 736846"/>
              <a:gd name="connsiteX3" fmla="*/ 66715 w 210424"/>
              <a:gd name="connsiteY3" fmla="*/ 736846 h 73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24" h="736846">
                <a:moveTo>
                  <a:pt x="84470" y="0"/>
                </a:moveTo>
                <a:cubicBezTo>
                  <a:pt x="153272" y="87297"/>
                  <a:pt x="222075" y="174594"/>
                  <a:pt x="208758" y="257452"/>
                </a:cubicBezTo>
                <a:cubicBezTo>
                  <a:pt x="195442" y="340310"/>
                  <a:pt x="28245" y="417250"/>
                  <a:pt x="4571" y="497149"/>
                </a:cubicBezTo>
                <a:cubicBezTo>
                  <a:pt x="-19103" y="577048"/>
                  <a:pt x="56358" y="695417"/>
                  <a:pt x="66715" y="736846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7D95DD4-44DC-4D2D-B399-973439B61AE2}"/>
              </a:ext>
            </a:extLst>
          </p:cNvPr>
          <p:cNvSpPr>
            <a:spLocks noChangeAspect="1"/>
          </p:cNvSpPr>
          <p:nvPr/>
        </p:nvSpPr>
        <p:spPr>
          <a:xfrm flipH="1">
            <a:off x="4508073" y="2724329"/>
            <a:ext cx="140126" cy="487468"/>
          </a:xfrm>
          <a:custGeom>
            <a:avLst/>
            <a:gdLst>
              <a:gd name="connsiteX0" fmla="*/ 84470 w 210424"/>
              <a:gd name="connsiteY0" fmla="*/ 0 h 736846"/>
              <a:gd name="connsiteX1" fmla="*/ 208758 w 210424"/>
              <a:gd name="connsiteY1" fmla="*/ 257452 h 736846"/>
              <a:gd name="connsiteX2" fmla="*/ 4571 w 210424"/>
              <a:gd name="connsiteY2" fmla="*/ 497149 h 736846"/>
              <a:gd name="connsiteX3" fmla="*/ 66715 w 210424"/>
              <a:gd name="connsiteY3" fmla="*/ 736846 h 73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24" h="736846">
                <a:moveTo>
                  <a:pt x="84470" y="0"/>
                </a:moveTo>
                <a:cubicBezTo>
                  <a:pt x="153272" y="87297"/>
                  <a:pt x="222075" y="174594"/>
                  <a:pt x="208758" y="257452"/>
                </a:cubicBezTo>
                <a:cubicBezTo>
                  <a:pt x="195442" y="340310"/>
                  <a:pt x="28245" y="417250"/>
                  <a:pt x="4571" y="497149"/>
                </a:cubicBezTo>
                <a:cubicBezTo>
                  <a:pt x="-19103" y="577048"/>
                  <a:pt x="56358" y="695417"/>
                  <a:pt x="66715" y="736846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37CB07D2-4328-4C1B-BCFD-BDD985ADBFE9}"/>
              </a:ext>
            </a:extLst>
          </p:cNvPr>
          <p:cNvSpPr>
            <a:spLocks/>
          </p:cNvSpPr>
          <p:nvPr/>
        </p:nvSpPr>
        <p:spPr>
          <a:xfrm>
            <a:off x="7521083" y="2419798"/>
            <a:ext cx="108000" cy="792000"/>
          </a:xfrm>
          <a:custGeom>
            <a:avLst/>
            <a:gdLst>
              <a:gd name="connsiteX0" fmla="*/ 84470 w 210424"/>
              <a:gd name="connsiteY0" fmla="*/ 0 h 736846"/>
              <a:gd name="connsiteX1" fmla="*/ 208758 w 210424"/>
              <a:gd name="connsiteY1" fmla="*/ 257452 h 736846"/>
              <a:gd name="connsiteX2" fmla="*/ 4571 w 210424"/>
              <a:gd name="connsiteY2" fmla="*/ 497149 h 736846"/>
              <a:gd name="connsiteX3" fmla="*/ 66715 w 210424"/>
              <a:gd name="connsiteY3" fmla="*/ 736846 h 73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24" h="736846">
                <a:moveTo>
                  <a:pt x="84470" y="0"/>
                </a:moveTo>
                <a:cubicBezTo>
                  <a:pt x="153272" y="87297"/>
                  <a:pt x="222075" y="174594"/>
                  <a:pt x="208758" y="257452"/>
                </a:cubicBezTo>
                <a:cubicBezTo>
                  <a:pt x="195442" y="340310"/>
                  <a:pt x="28245" y="417250"/>
                  <a:pt x="4571" y="497149"/>
                </a:cubicBezTo>
                <a:cubicBezTo>
                  <a:pt x="-19103" y="577048"/>
                  <a:pt x="56358" y="695417"/>
                  <a:pt x="66715" y="736846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87D9A89D-1F25-4D53-A212-C508DE62D024}"/>
              </a:ext>
            </a:extLst>
          </p:cNvPr>
          <p:cNvSpPr>
            <a:spLocks/>
          </p:cNvSpPr>
          <p:nvPr/>
        </p:nvSpPr>
        <p:spPr>
          <a:xfrm rot="10800000">
            <a:off x="1514916" y="5654051"/>
            <a:ext cx="51084" cy="435052"/>
          </a:xfrm>
          <a:custGeom>
            <a:avLst/>
            <a:gdLst>
              <a:gd name="connsiteX0" fmla="*/ 84470 w 210424"/>
              <a:gd name="connsiteY0" fmla="*/ 0 h 736846"/>
              <a:gd name="connsiteX1" fmla="*/ 208758 w 210424"/>
              <a:gd name="connsiteY1" fmla="*/ 257452 h 736846"/>
              <a:gd name="connsiteX2" fmla="*/ 4571 w 210424"/>
              <a:gd name="connsiteY2" fmla="*/ 497149 h 736846"/>
              <a:gd name="connsiteX3" fmla="*/ 66715 w 210424"/>
              <a:gd name="connsiteY3" fmla="*/ 736846 h 73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24" h="736846">
                <a:moveTo>
                  <a:pt x="84470" y="0"/>
                </a:moveTo>
                <a:cubicBezTo>
                  <a:pt x="153272" y="87297"/>
                  <a:pt x="222075" y="174594"/>
                  <a:pt x="208758" y="257452"/>
                </a:cubicBezTo>
                <a:cubicBezTo>
                  <a:pt x="195442" y="340310"/>
                  <a:pt x="28245" y="417250"/>
                  <a:pt x="4571" y="497149"/>
                </a:cubicBezTo>
                <a:cubicBezTo>
                  <a:pt x="-19103" y="577048"/>
                  <a:pt x="56358" y="695417"/>
                  <a:pt x="66715" y="736846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CD15EEF7-4622-4C32-BAB3-07DD40E80D76}"/>
              </a:ext>
            </a:extLst>
          </p:cNvPr>
          <p:cNvSpPr>
            <a:spLocks/>
          </p:cNvSpPr>
          <p:nvPr/>
        </p:nvSpPr>
        <p:spPr>
          <a:xfrm rot="10800000">
            <a:off x="7583364" y="5649723"/>
            <a:ext cx="45719" cy="437939"/>
          </a:xfrm>
          <a:custGeom>
            <a:avLst/>
            <a:gdLst>
              <a:gd name="connsiteX0" fmla="*/ 84470 w 210424"/>
              <a:gd name="connsiteY0" fmla="*/ 0 h 736846"/>
              <a:gd name="connsiteX1" fmla="*/ 208758 w 210424"/>
              <a:gd name="connsiteY1" fmla="*/ 257452 h 736846"/>
              <a:gd name="connsiteX2" fmla="*/ 4571 w 210424"/>
              <a:gd name="connsiteY2" fmla="*/ 497149 h 736846"/>
              <a:gd name="connsiteX3" fmla="*/ 66715 w 210424"/>
              <a:gd name="connsiteY3" fmla="*/ 736846 h 73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24" h="736846">
                <a:moveTo>
                  <a:pt x="84470" y="0"/>
                </a:moveTo>
                <a:cubicBezTo>
                  <a:pt x="153272" y="87297"/>
                  <a:pt x="222075" y="174594"/>
                  <a:pt x="208758" y="257452"/>
                </a:cubicBezTo>
                <a:cubicBezTo>
                  <a:pt x="195442" y="340310"/>
                  <a:pt x="28245" y="417250"/>
                  <a:pt x="4571" y="497149"/>
                </a:cubicBezTo>
                <a:cubicBezTo>
                  <a:pt x="-19103" y="577048"/>
                  <a:pt x="56358" y="695417"/>
                  <a:pt x="66715" y="736846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028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00"/>
            <a:ext cx="9141459" cy="482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</TotalTime>
  <Words>611</Words>
  <Application>Microsoft Office PowerPoint</Application>
  <PresentationFormat>Affichage à l'écran (4:3)</PresentationFormat>
  <Paragraphs>110</Paragraphs>
  <Slides>42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9" baseType="lpstr">
      <vt:lpstr>MS Gothic</vt:lpstr>
      <vt:lpstr>Arial</vt:lpstr>
      <vt:lpstr>Arial MT</vt:lpstr>
      <vt:lpstr>Calibri</vt:lpstr>
      <vt:lpstr>Times New Roman</vt:lpstr>
      <vt:lpstr>Verdana</vt:lpstr>
      <vt:lpstr>Office Theme</vt:lpstr>
      <vt:lpstr>LIBERTÉ DE CONSCIENCE  &amp;  LAÏCITÉ</vt:lpstr>
      <vt:lpstr>ÇA ME GÊNE</vt:lpstr>
      <vt:lpstr>UNE FEMME EN BURKINI SUR UNE PLAGE</vt:lpstr>
      <vt:lpstr>LE CRUCIFIX  EN CLASSE</vt:lpstr>
      <vt:lpstr>CARICATURER LES RELIGIONS</vt:lpstr>
      <vt:lpstr>AU NOM DE LEUR RELIGION,DES  MUSULMANS MANIFESTENT  CONTRE LE MARIAGE  HOMOSEXUEL</vt:lpstr>
      <vt:lpstr>Présentation PowerPoint</vt:lpstr>
      <vt:lpstr>UNE CRÈCHE À LA MAIRIE</vt:lpstr>
      <vt:lpstr>Présentation PowerPoint</vt:lpstr>
      <vt:lpstr>ÉCOLIÈRE EN HIDJAB</vt:lpstr>
      <vt:lpstr>Présentation PowerPoint</vt:lpstr>
      <vt:lpstr>Présentation PowerPoint</vt:lpstr>
      <vt:lpstr>PROCESSION CATHOLIQUE(DÉFILÉ RELIGIEUX DANS LA RUE AVEC CHANTS ET PRIÈRES)</vt:lpstr>
      <vt:lpstr>Présentation PowerPoint</vt:lpstr>
      <vt:lpstr>JOUER AU HANDBALL AVEC UN HIJAB</vt:lpstr>
      <vt:lpstr>UN SPORTIF DEMANDE L’AIDE DE DIEU EN COMPÉTITION</vt:lpstr>
      <vt:lpstr>VOILE INTÉGRAL DANS LA RUE</vt:lpstr>
      <vt:lpstr>Présentation PowerPoint</vt:lpstr>
      <vt:lpstr>ÉTUDE D’OPINION RÉALISÉE PAR VIAVOICE POUR L’OBSERVATOIRE DE LA LAÏCITÉ JANVIER 2021</vt:lpstr>
      <vt:lpstr>Présentation PowerPoint</vt:lpstr>
      <vt:lpstr>Présentation PowerPoint</vt:lpstr>
      <vt:lpstr>LES PROTESTANTS ? Y EN A PLUS ! (1572)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PAS LÉGAL</vt:lpstr>
      <vt:lpstr>Présentation PowerPoint</vt:lpstr>
      <vt:lpstr>Présentation PowerPoint</vt:lpstr>
      <vt:lpstr>Présentation PowerPoint</vt:lpstr>
      <vt:lpstr>SIGNES RELIGIEUX DANS LE SPORT</vt:lpstr>
      <vt:lpstr>Présentation PowerPoint</vt:lpstr>
      <vt:lpstr>Présentation PowerPoint</vt:lpstr>
      <vt:lpstr>VOILE INTÉGRAL DANS L’ESPACE PUBLIC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elisabeth</dc:creator>
  <cp:lastModifiedBy>Stéphane AUROUSSEAU</cp:lastModifiedBy>
  <cp:revision>84</cp:revision>
  <dcterms:created xsi:type="dcterms:W3CDTF">2024-06-03T09:13:38Z</dcterms:created>
  <dcterms:modified xsi:type="dcterms:W3CDTF">2025-03-20T17:42:08Z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2024-06-03T00:00:00Z</vt:filetime>
  </property>
</Properties>
</file>